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9"/>
  </p:notesMasterIdLst>
  <p:sldIdLst>
    <p:sldId id="256" r:id="rId3"/>
    <p:sldId id="258" r:id="rId4"/>
    <p:sldId id="269" r:id="rId5"/>
    <p:sldId id="266" r:id="rId6"/>
    <p:sldId id="259" r:id="rId7"/>
    <p:sldId id="267" r:id="rId8"/>
    <p:sldId id="272" r:id="rId9"/>
    <p:sldId id="273" r:id="rId10"/>
    <p:sldId id="274" r:id="rId11"/>
    <p:sldId id="275" r:id="rId12"/>
    <p:sldId id="276" r:id="rId13"/>
    <p:sldId id="260" r:id="rId14"/>
    <p:sldId id="263" r:id="rId15"/>
    <p:sldId id="265" r:id="rId16"/>
    <p:sldId id="278" r:id="rId17"/>
    <p:sldId id="279" r:id="rId18"/>
    <p:sldId id="280" r:id="rId19"/>
    <p:sldId id="290" r:id="rId20"/>
    <p:sldId id="289" r:id="rId21"/>
    <p:sldId id="291" r:id="rId22"/>
    <p:sldId id="281" r:id="rId23"/>
    <p:sldId id="282" r:id="rId24"/>
    <p:sldId id="292" r:id="rId25"/>
    <p:sldId id="283" r:id="rId26"/>
    <p:sldId id="284" r:id="rId27"/>
    <p:sldId id="28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6EC7E8-F600-46F5-BE1E-861482A4C282}" type="datetimeFigureOut">
              <a:rPr lang="en-US" smtClean="0"/>
              <a:pPr/>
              <a:t>8/3/2010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76922F-0C79-4C46-9BB2-EA882F9464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hours, with 15 minute break</a:t>
            </a:r>
            <a:endParaRPr lang="en-US" dirty="0"/>
          </a:p>
        </p:txBody>
      </p:sp>
      <p:sp>
        <p:nvSpPr>
          <p:cNvPr id="4" name="Slide Number Placeholder 3"/>
          <p:cNvSpPr>
            <a:spLocks noGrp="1"/>
          </p:cNvSpPr>
          <p:nvPr>
            <p:ph type="sldNum" sz="quarter" idx="10"/>
          </p:nvPr>
        </p:nvSpPr>
        <p:spPr/>
        <p:txBody>
          <a:bodyPr/>
          <a:lstStyle/>
          <a:p>
            <a:fld id="{6876922F-0C79-4C46-9BB2-EA882F9464BD}"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A8C4D2D-8779-4FB8-A36F-2E7C57AFCEC0}" type="datetimeFigureOut">
              <a:rPr lang="en-US" smtClean="0"/>
              <a:pPr/>
              <a:t>8/3/2010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A4D01E4-C9ED-4008-B1A7-C22E8D4F25F0}"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A4D01E4-C9ED-4008-B1A7-C22E8D4F25F0}"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A4D01E4-C9ED-4008-B1A7-C22E8D4F25F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A8C4D2D-8779-4FB8-A36F-2E7C57AFCEC0}" type="datetimeFigureOut">
              <a:rPr lang="en-US" smtClean="0"/>
              <a:pPr/>
              <a:t>8/3/2010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A4D01E4-C9ED-4008-B1A7-C22E8D4F25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8C4D2D-8779-4FB8-A36F-2E7C57AFCEC0}" type="datetimeFigureOut">
              <a:rPr lang="en-US" smtClean="0"/>
              <a:pPr/>
              <a:t>8/3/2010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A8C4D2D-8779-4FB8-A36F-2E7C57AFCEC0}" type="datetimeFigureOut">
              <a:rPr lang="en-US" smtClean="0"/>
              <a:pPr/>
              <a:t>8/3/2010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A4D01E4-C9ED-4008-B1A7-C22E8D4F25F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A4D01E4-C9ED-4008-B1A7-C22E8D4F25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A4D01E4-C9ED-4008-B1A7-C22E8D4F25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8C4D2D-8779-4FB8-A36F-2E7C57AFCEC0}" type="datetimeFigureOut">
              <a:rPr lang="en-US" smtClean="0"/>
              <a:pPr/>
              <a:t>8/3/2010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8C4D2D-8779-4FB8-A36F-2E7C57AFCEC0}" type="datetimeFigureOut">
              <a:rPr lang="en-US" smtClean="0"/>
              <a:pPr/>
              <a:t>8/3/2010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8C4D2D-8779-4FB8-A36F-2E7C57AFCEC0}" type="datetimeFigureOut">
              <a:rPr lang="en-US" smtClean="0"/>
              <a:pPr/>
              <a:t>8/3/2010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8C4D2D-8779-4FB8-A36F-2E7C57AFCEC0}" type="datetimeFigureOut">
              <a:rPr lang="en-US" smtClean="0"/>
              <a:pPr/>
              <a:t>8/3/2010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4D01E4-C9ED-4008-B1A7-C22E8D4F25F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A8C4D2D-8779-4FB8-A36F-2E7C57AFCEC0}" type="datetimeFigureOut">
              <a:rPr lang="en-US" smtClean="0"/>
              <a:pPr/>
              <a:t>8/3/2010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A4D01E4-C9ED-4008-B1A7-C22E8D4F25F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www.forestwatch.sr.unh.edu/" TargetMode="External"/><Relationship Id="rId2" Type="http://schemas.openxmlformats.org/officeDocument/2006/relationships/hyperlink" Target="http://www.xtranormal.com/" TargetMode="Externa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3.xml"/><Relationship Id="rId1" Type="http://schemas.openxmlformats.org/officeDocument/2006/relationships/video" Target="file:///C:\Users\idellant\Documents\pictures\parallax.mp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hyperlink" Target="http://rites-investigations.org/"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9000" b="-1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470025"/>
          </a:xfrm>
        </p:spPr>
        <p:txBody>
          <a:bodyPr>
            <a:normAutofit fontScale="90000"/>
          </a:bodyPr>
          <a:lstStyle/>
          <a:p>
            <a:r>
              <a:rPr lang="en-US" dirty="0" smtClean="0">
                <a:solidFill>
                  <a:schemeClr val="bg1"/>
                </a:solidFill>
              </a:rPr>
              <a:t>Measuring what you can't touch - from the size of the Earth to the structure of the solar system, black holes and the expansion of the Universe</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Middle and High School investigations in astronomy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r>
              <a:rPr lang="en-US" sz="4000" dirty="0" smtClean="0"/>
              <a:t>A bit of Math</a:t>
            </a:r>
            <a:endParaRPr lang="en-US" sz="4000" dirty="0"/>
          </a:p>
        </p:txBody>
      </p:sp>
      <p:sp>
        <p:nvSpPr>
          <p:cNvPr id="3" name="Content Placeholder 2"/>
          <p:cNvSpPr>
            <a:spLocks noGrp="1"/>
          </p:cNvSpPr>
          <p:nvPr>
            <p:ph idx="1"/>
          </p:nvPr>
        </p:nvSpPr>
        <p:spPr>
          <a:xfrm>
            <a:off x="0" y="609600"/>
            <a:ext cx="8686800" cy="2209800"/>
          </a:xfrm>
        </p:spPr>
        <p:txBody>
          <a:bodyPr>
            <a:normAutofit fontScale="92500" lnSpcReduction="10000"/>
          </a:bodyPr>
          <a:lstStyle/>
          <a:p>
            <a:pPr>
              <a:buNone/>
            </a:pPr>
            <a:r>
              <a:rPr lang="en-US" sz="2000" dirty="0" smtClean="0"/>
              <a:t>Trigonometry tells you that the relationship between the angle and the distances traveled is:</a:t>
            </a:r>
          </a:p>
          <a:p>
            <a:pPr>
              <a:buNone/>
            </a:pPr>
            <a:endParaRPr lang="en-US" sz="2000" dirty="0" smtClean="0"/>
          </a:p>
          <a:p>
            <a:pPr>
              <a:buNone/>
            </a:pPr>
            <a:r>
              <a:rPr lang="en-US" sz="2000" dirty="0" smtClean="0"/>
              <a:t>Tangent(angle)= distance traveled/distance to object</a:t>
            </a:r>
          </a:p>
          <a:p>
            <a:pPr>
              <a:buNone/>
            </a:pPr>
            <a:endParaRPr lang="en-US" sz="2000" dirty="0" smtClean="0"/>
          </a:p>
          <a:p>
            <a:pPr>
              <a:buNone/>
            </a:pPr>
            <a:r>
              <a:rPr lang="en-US" sz="2000" dirty="0" smtClean="0"/>
              <a:t>If the ratio of the distances is small (the distance traveled is less than distance to the object)</a:t>
            </a:r>
            <a:endParaRPr lang="en-US" sz="2000" dirty="0"/>
          </a:p>
        </p:txBody>
      </p:sp>
      <p:pic>
        <p:nvPicPr>
          <p:cNvPr id="4" name="Picture 3" descr="angletrig.png"/>
          <p:cNvPicPr>
            <a:picLocks noChangeAspect="1"/>
          </p:cNvPicPr>
          <p:nvPr/>
        </p:nvPicPr>
        <p:blipFill>
          <a:blip r:embed="rId2" cstate="print"/>
          <a:stretch>
            <a:fillRect/>
          </a:stretch>
        </p:blipFill>
        <p:spPr>
          <a:xfrm>
            <a:off x="5029200" y="2476500"/>
            <a:ext cx="5487064" cy="3429415"/>
          </a:xfrm>
          <a:prstGeom prst="rect">
            <a:avLst/>
          </a:prstGeom>
        </p:spPr>
      </p:pic>
      <p:sp>
        <p:nvSpPr>
          <p:cNvPr id="5" name="TextBox 4"/>
          <p:cNvSpPr txBox="1"/>
          <p:nvPr/>
        </p:nvSpPr>
        <p:spPr>
          <a:xfrm>
            <a:off x="0" y="2887682"/>
            <a:ext cx="5334000" cy="3970318"/>
          </a:xfrm>
          <a:prstGeom prst="rect">
            <a:avLst/>
          </a:prstGeom>
          <a:noFill/>
        </p:spPr>
        <p:txBody>
          <a:bodyPr wrap="square" rtlCol="0">
            <a:spAutoFit/>
          </a:bodyPr>
          <a:lstStyle/>
          <a:p>
            <a:r>
              <a:rPr lang="en-US" dirty="0" smtClean="0"/>
              <a:t>We can use the “small angle approximation”—to a good approximation,</a:t>
            </a:r>
          </a:p>
          <a:p>
            <a:endParaRPr lang="en-US" dirty="0" smtClean="0"/>
          </a:p>
          <a:p>
            <a:r>
              <a:rPr lang="en-US" dirty="0" smtClean="0"/>
              <a:t>Tan(x) ~ x   if x&lt;&lt;1  (good to 20% even when x=1!)</a:t>
            </a:r>
          </a:p>
          <a:p>
            <a:endParaRPr lang="en-US" dirty="0" smtClean="0"/>
          </a:p>
          <a:p>
            <a:r>
              <a:rPr lang="en-US" dirty="0" smtClean="0"/>
              <a:t>This is only true if the angle is measured in radians (these are units in which a circle has 2</a:t>
            </a:r>
            <a:r>
              <a:rPr lang="en-US" dirty="0" smtClean="0">
                <a:latin typeface="Symbol" pitchFamily="18" charset="2"/>
              </a:rPr>
              <a:t>p</a:t>
            </a:r>
            <a:r>
              <a:rPr lang="en-US" dirty="0" smtClean="0"/>
              <a:t> radians) .</a:t>
            </a:r>
          </a:p>
          <a:p>
            <a:r>
              <a:rPr lang="en-US" dirty="0" smtClean="0"/>
              <a:t>To convert from radians to degrees:  </a:t>
            </a:r>
          </a:p>
          <a:p>
            <a:r>
              <a:rPr lang="en-US" dirty="0" smtClean="0"/>
              <a:t>If 360 degrees= 2</a:t>
            </a:r>
            <a:r>
              <a:rPr lang="en-US" dirty="0" smtClean="0">
                <a:latin typeface="Symbol" pitchFamily="18" charset="2"/>
              </a:rPr>
              <a:t>p</a:t>
            </a:r>
            <a:r>
              <a:rPr lang="en-US" dirty="0" smtClean="0"/>
              <a:t> radians, then </a:t>
            </a:r>
          </a:p>
          <a:p>
            <a:r>
              <a:rPr lang="en-US" dirty="0" smtClean="0"/>
              <a:t>1 radian = 360/2</a:t>
            </a:r>
            <a:r>
              <a:rPr lang="en-US" dirty="0" smtClean="0">
                <a:latin typeface="Symbol" pitchFamily="18" charset="2"/>
              </a:rPr>
              <a:t>p</a:t>
            </a:r>
            <a:r>
              <a:rPr lang="en-US" dirty="0" smtClean="0"/>
              <a:t> = 180/</a:t>
            </a:r>
            <a:r>
              <a:rPr lang="en-US" dirty="0" smtClean="0">
                <a:latin typeface="Symbol" pitchFamily="18" charset="2"/>
              </a:rPr>
              <a:t>p</a:t>
            </a:r>
            <a:r>
              <a:rPr lang="en-US" dirty="0" smtClean="0"/>
              <a:t> ~ 57.3 degrees.  So, in degrees: Tan(x) = x/57.3.   For small angles, our relation is: </a:t>
            </a:r>
            <a:endParaRPr lang="en-US" dirty="0"/>
          </a:p>
        </p:txBody>
      </p:sp>
      <p:sp>
        <p:nvSpPr>
          <p:cNvPr id="7" name="TextBox 6"/>
          <p:cNvSpPr txBox="1"/>
          <p:nvPr/>
        </p:nvSpPr>
        <p:spPr>
          <a:xfrm>
            <a:off x="5334000" y="5934670"/>
            <a:ext cx="3810000" cy="646331"/>
          </a:xfrm>
          <a:prstGeom prst="rect">
            <a:avLst/>
          </a:prstGeom>
          <a:noFill/>
        </p:spPr>
        <p:txBody>
          <a:bodyPr wrap="square" rtlCol="0">
            <a:spAutoFit/>
          </a:bodyPr>
          <a:lstStyle/>
          <a:p>
            <a:r>
              <a:rPr lang="en-US" b="1" dirty="0" smtClean="0"/>
              <a:t>For small angles, our relation is: angle/57.3 = </a:t>
            </a:r>
            <a:r>
              <a:rPr lang="en-US" b="1" dirty="0" err="1" smtClean="0"/>
              <a:t>d</a:t>
            </a:r>
            <a:r>
              <a:rPr lang="en-US" b="1" baseline="-20000" dirty="0" err="1" smtClean="0"/>
              <a:t>traveled</a:t>
            </a:r>
            <a:r>
              <a:rPr lang="en-US" b="1" dirty="0" smtClean="0"/>
              <a:t>/</a:t>
            </a:r>
            <a:r>
              <a:rPr lang="en-US" b="1" dirty="0" err="1" smtClean="0"/>
              <a:t>d</a:t>
            </a:r>
            <a:r>
              <a:rPr lang="en-US" b="1" baseline="-20000" dirty="0" err="1" smtClean="0"/>
              <a:t>object</a:t>
            </a:r>
            <a:endParaRPr lang="en-US" b="1" baseline="-20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also can be used for heights and sizes of single objects:</a:t>
            </a:r>
            <a:endParaRPr lang="en-US" dirty="0"/>
          </a:p>
        </p:txBody>
      </p:sp>
      <p:pic>
        <p:nvPicPr>
          <p:cNvPr id="4" name="Content Placeholder 3" descr="treeheightimage.jpg"/>
          <p:cNvPicPr>
            <a:picLocks noGrp="1" noChangeAspect="1"/>
          </p:cNvPicPr>
          <p:nvPr>
            <p:ph idx="1"/>
          </p:nvPr>
        </p:nvPicPr>
        <p:blipFill>
          <a:blip r:embed="rId2" cstate="print"/>
          <a:stretch>
            <a:fillRect/>
          </a:stretch>
        </p:blipFill>
        <p:spPr>
          <a:xfrm>
            <a:off x="3605646" y="1524000"/>
            <a:ext cx="5538354" cy="3657600"/>
          </a:xfrm>
        </p:spPr>
      </p:pic>
      <p:sp>
        <p:nvSpPr>
          <p:cNvPr id="5" name="TextBox 4"/>
          <p:cNvSpPr txBox="1"/>
          <p:nvPr/>
        </p:nvSpPr>
        <p:spPr>
          <a:xfrm>
            <a:off x="609600" y="1905000"/>
            <a:ext cx="2743200" cy="2031325"/>
          </a:xfrm>
          <a:prstGeom prst="rect">
            <a:avLst/>
          </a:prstGeom>
          <a:noFill/>
        </p:spPr>
        <p:txBody>
          <a:bodyPr wrap="square" rtlCol="0">
            <a:spAutoFit/>
          </a:bodyPr>
          <a:lstStyle/>
          <a:p>
            <a:r>
              <a:rPr lang="en-US" dirty="0" smtClean="0"/>
              <a:t>The same relation works with the relation between size or height and distance of an object (it’s the same triangle after all).</a:t>
            </a:r>
          </a:p>
          <a:p>
            <a:endParaRPr lang="en-US" dirty="0" smtClean="0"/>
          </a:p>
        </p:txBody>
      </p:sp>
      <p:sp>
        <p:nvSpPr>
          <p:cNvPr id="6" name="TextBox 5"/>
          <p:cNvSpPr txBox="1"/>
          <p:nvPr/>
        </p:nvSpPr>
        <p:spPr>
          <a:xfrm>
            <a:off x="0" y="5103674"/>
            <a:ext cx="9144000" cy="1754326"/>
          </a:xfrm>
          <a:prstGeom prst="rect">
            <a:avLst/>
          </a:prstGeom>
          <a:noFill/>
        </p:spPr>
        <p:txBody>
          <a:bodyPr wrap="square" rtlCol="0">
            <a:spAutoFit/>
          </a:bodyPr>
          <a:lstStyle/>
          <a:p>
            <a:r>
              <a:rPr lang="en-US" dirty="0" smtClean="0"/>
              <a:t>The apparent size of an object—how big it appears to our eyes— is just a measure of the angle between one end of the object and the other.  We call this angle the “subtended angle”.  </a:t>
            </a:r>
          </a:p>
          <a:p>
            <a:endParaRPr lang="en-US" dirty="0" smtClean="0"/>
          </a:p>
          <a:p>
            <a:r>
              <a:rPr lang="en-US" dirty="0" smtClean="0"/>
              <a:t>Notice, from the formula above, that the subtended angle is proportional to 1/distance.   This is just the mathematical statement of something you all know.</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the Investigation--1</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To get a practical feel for measuring distances with angles, we will build an instrument to measure angles and explore the measurements.</a:t>
            </a:r>
          </a:p>
          <a:p>
            <a:r>
              <a:rPr lang="en-US" dirty="0" smtClean="0"/>
              <a:t>Open the investigation: Measuring what you can't touch - from the size of the Earth to the structure of the solar system</a:t>
            </a:r>
          </a:p>
          <a:p>
            <a:pPr>
              <a:buNone/>
            </a:pPr>
            <a:r>
              <a:rPr lang="en-US" dirty="0" smtClean="0"/>
              <a:t>		</a:t>
            </a:r>
            <a:r>
              <a:rPr lang="en-US" sz="2400" b="1" dirty="0" smtClean="0"/>
              <a:t>(We will start with the middle-school version—the high school version is very similar but adds one more sub-activity and uses a little more math).</a:t>
            </a:r>
          </a:p>
          <a:p>
            <a:r>
              <a:rPr lang="en-US" dirty="0" smtClean="0"/>
              <a:t>Teacher Guide</a:t>
            </a:r>
          </a:p>
          <a:p>
            <a:r>
              <a:rPr lang="en-US" dirty="0" smtClean="0"/>
              <a:t>Activity 1, sub activity 1</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Some FYI sources of information/tools to use: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hlinkClick r:id="rId2"/>
              </a:rPr>
              <a:t>www.xtranormal.com</a:t>
            </a:r>
            <a:endParaRPr lang="en-US" dirty="0" smtClean="0"/>
          </a:p>
          <a:p>
            <a:pPr lvl="1"/>
            <a:r>
              <a:rPr lang="en-US" dirty="0" smtClean="0"/>
              <a:t>Make your own movies with any text (examples within teacher introduction and other investigations)</a:t>
            </a:r>
          </a:p>
          <a:p>
            <a:pPr lvl="1"/>
            <a:r>
              <a:rPr lang="en-US" dirty="0" smtClean="0"/>
              <a:t>Free for educators, but you must request an account</a:t>
            </a:r>
          </a:p>
          <a:p>
            <a:r>
              <a:rPr lang="en-US" dirty="0" smtClean="0">
                <a:hlinkClick r:id="rId3"/>
              </a:rPr>
              <a:t>http://www.forestwatch.sr.unh.edu/</a:t>
            </a:r>
            <a:endParaRPr lang="en-US" dirty="0" smtClean="0"/>
          </a:p>
          <a:p>
            <a:pPr lvl="1"/>
            <a:r>
              <a:rPr lang="en-US" dirty="0" smtClean="0"/>
              <a:t>Tool used to measure heights indirectly (hypsometer </a:t>
            </a:r>
            <a:r>
              <a:rPr lang="en-US" dirty="0" err="1" smtClean="0"/>
              <a:t>clinometer</a:t>
            </a:r>
            <a:r>
              <a:rPr lang="en-US" dirty="0" smtClean="0"/>
              <a:t>)</a:t>
            </a:r>
          </a:p>
          <a:p>
            <a:pPr lvl="1"/>
            <a:r>
              <a:rPr lang="en-US" dirty="0" smtClean="0"/>
              <a:t>Students collect data that is used to assess tree health – white pine trees are “green canaries”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 next: </a:t>
            </a:r>
            <a:r>
              <a:rPr lang="en-US" dirty="0" err="1" smtClean="0"/>
              <a:t>Subactivity</a:t>
            </a:r>
            <a:r>
              <a:rPr lang="en-US" dirty="0" smtClean="0"/>
              <a:t> 2</a:t>
            </a:r>
            <a:endParaRPr lang="en-US" dirty="0"/>
          </a:p>
        </p:txBody>
      </p:sp>
      <p:sp>
        <p:nvSpPr>
          <p:cNvPr id="3" name="Content Placeholder 2"/>
          <p:cNvSpPr>
            <a:spLocks noGrp="1"/>
          </p:cNvSpPr>
          <p:nvPr>
            <p:ph idx="1"/>
          </p:nvPr>
        </p:nvSpPr>
        <p:spPr/>
        <p:txBody>
          <a:bodyPr/>
          <a:lstStyle/>
          <a:p>
            <a:r>
              <a:rPr lang="en-US" dirty="0" smtClean="0"/>
              <a:t>How Far Away is the Moon?</a:t>
            </a:r>
          </a:p>
          <a:p>
            <a:endParaRPr lang="en-US" dirty="0"/>
          </a:p>
        </p:txBody>
      </p:sp>
      <p:pic>
        <p:nvPicPr>
          <p:cNvPr id="4" name="Content Placeholder 3" descr="143_4400.JPG"/>
          <p:cNvPicPr>
            <a:picLocks noChangeAspect="1"/>
          </p:cNvPicPr>
          <p:nvPr/>
        </p:nvPicPr>
        <p:blipFill>
          <a:blip r:embed="rId2" cstate="print"/>
          <a:stretch>
            <a:fillRect/>
          </a:stretch>
        </p:blipFill>
        <p:spPr>
          <a:xfrm>
            <a:off x="4372495" y="2819400"/>
            <a:ext cx="4771505" cy="3578629"/>
          </a:xfrm>
          <a:prstGeom prst="rect">
            <a:avLst/>
          </a:prstGeom>
        </p:spPr>
      </p:pic>
      <p:sp>
        <p:nvSpPr>
          <p:cNvPr id="5" name="TextBox 4"/>
          <p:cNvSpPr txBox="1"/>
          <p:nvPr/>
        </p:nvSpPr>
        <p:spPr>
          <a:xfrm>
            <a:off x="304800" y="2819400"/>
            <a:ext cx="3733800" cy="2862322"/>
          </a:xfrm>
          <a:prstGeom prst="rect">
            <a:avLst/>
          </a:prstGeom>
          <a:noFill/>
        </p:spPr>
        <p:txBody>
          <a:bodyPr wrap="square" rtlCol="0">
            <a:spAutoFit/>
          </a:bodyPr>
          <a:lstStyle/>
          <a:p>
            <a:r>
              <a:rPr lang="en-US" dirty="0" smtClean="0"/>
              <a:t>It makes sense to start the investigation of space with our nearest neighbor.</a:t>
            </a:r>
          </a:p>
          <a:p>
            <a:r>
              <a:rPr lang="en-US" dirty="0" smtClean="0"/>
              <a:t>	(familiar to everybody)</a:t>
            </a:r>
          </a:p>
          <a:p>
            <a:endParaRPr lang="en-US" dirty="0" smtClean="0"/>
          </a:p>
          <a:p>
            <a:r>
              <a:rPr lang="en-US" dirty="0" smtClean="0"/>
              <a:t>Even though the distance to the Moon is no longer measured using angles</a:t>
            </a:r>
          </a:p>
          <a:p>
            <a:endParaRPr lang="en-US" dirty="0" smtClean="0"/>
          </a:p>
          <a:p>
            <a:r>
              <a:rPr lang="en-US" dirty="0" smtClean="0"/>
              <a:t>(radar is even more accurate)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sz="3600" dirty="0" smtClean="0"/>
              <a:t>Triangulation and the distance to the Moon.</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The Moon is too far away for the direction to change much if you just move a short distance</a:t>
            </a:r>
          </a:p>
          <a:p>
            <a:pPr>
              <a:buNone/>
            </a:pPr>
            <a:r>
              <a:rPr lang="en-US" dirty="0" smtClean="0"/>
              <a:t>(have you experienced the “Moon seems to follow you” phenomenon?  We are so used to directions changing as we move that the fixed direction to the Moon seems odd!)</a:t>
            </a:r>
          </a:p>
          <a:p>
            <a:pPr>
              <a:buNone/>
            </a:pPr>
            <a:r>
              <a:rPr lang="en-US" dirty="0" smtClean="0"/>
              <a:t>However, moving a bit further and using a telescope (why a telescope?), it can be done</a:t>
            </a:r>
          </a:p>
          <a:p>
            <a:pPr>
              <a:buNone/>
            </a:pPr>
            <a:r>
              <a:rPr lang="en-US" dirty="0" smtClean="0"/>
              <a:t>(this is sub-activity 2 of the MS and HS investigations)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A little more math.</a:t>
            </a:r>
            <a:endParaRPr lang="en-US" dirty="0"/>
          </a:p>
        </p:txBody>
      </p:sp>
      <p:sp>
        <p:nvSpPr>
          <p:cNvPr id="3" name="Content Placeholder 2"/>
          <p:cNvSpPr>
            <a:spLocks noGrp="1"/>
          </p:cNvSpPr>
          <p:nvPr>
            <p:ph idx="1"/>
          </p:nvPr>
        </p:nvSpPr>
        <p:spPr>
          <a:xfrm>
            <a:off x="152400" y="1066800"/>
            <a:ext cx="8229600" cy="3962400"/>
          </a:xfrm>
        </p:spPr>
        <p:txBody>
          <a:bodyPr>
            <a:normAutofit/>
          </a:bodyPr>
          <a:lstStyle/>
          <a:p>
            <a:pPr>
              <a:buNone/>
            </a:pPr>
            <a:r>
              <a:rPr lang="en-US" sz="2400" dirty="0" smtClean="0"/>
              <a:t>As the distances get bigger, the angles get smaller.  Measuring the angles in degrees no longer works.  </a:t>
            </a:r>
          </a:p>
          <a:p>
            <a:pPr>
              <a:buNone/>
            </a:pPr>
            <a:r>
              <a:rPr lang="en-US" sz="2400" dirty="0" smtClean="0"/>
              <a:t>Introduce smaller units:</a:t>
            </a:r>
          </a:p>
          <a:p>
            <a:pPr>
              <a:buNone/>
            </a:pPr>
            <a:r>
              <a:rPr lang="en-US" sz="2400" dirty="0" smtClean="0"/>
              <a:t>1 degree = 60 </a:t>
            </a:r>
            <a:r>
              <a:rPr lang="en-US" sz="2400" dirty="0" err="1" smtClean="0"/>
              <a:t>arcminutes</a:t>
            </a:r>
            <a:endParaRPr lang="en-US" sz="2400" dirty="0" smtClean="0"/>
          </a:p>
          <a:p>
            <a:pPr>
              <a:buNone/>
            </a:pPr>
            <a:r>
              <a:rPr lang="en-US" sz="2400" dirty="0" smtClean="0"/>
              <a:t>1 </a:t>
            </a:r>
            <a:r>
              <a:rPr lang="en-US" sz="2400" dirty="0" err="1" smtClean="0"/>
              <a:t>arcminute</a:t>
            </a:r>
            <a:r>
              <a:rPr lang="en-US" sz="2400" dirty="0" smtClean="0"/>
              <a:t> = 60 </a:t>
            </a:r>
            <a:r>
              <a:rPr lang="en-US" sz="2400" dirty="0" err="1" smtClean="0"/>
              <a:t>arcseconds</a:t>
            </a:r>
            <a:r>
              <a:rPr lang="en-US" sz="2400" dirty="0" smtClean="0"/>
              <a:t>.</a:t>
            </a:r>
          </a:p>
        </p:txBody>
      </p:sp>
      <p:sp>
        <p:nvSpPr>
          <p:cNvPr id="4" name="TextBox 3"/>
          <p:cNvSpPr txBox="1"/>
          <p:nvPr/>
        </p:nvSpPr>
        <p:spPr>
          <a:xfrm>
            <a:off x="5791200" y="1981200"/>
            <a:ext cx="3124200" cy="1200329"/>
          </a:xfrm>
          <a:prstGeom prst="rect">
            <a:avLst/>
          </a:prstGeom>
          <a:noFill/>
        </p:spPr>
        <p:txBody>
          <a:bodyPr wrap="square" rtlCol="0">
            <a:spAutoFit/>
          </a:bodyPr>
          <a:lstStyle/>
          <a:p>
            <a:r>
              <a:rPr lang="en-US" dirty="0" smtClean="0"/>
              <a:t>Look familiar?  The </a:t>
            </a:r>
            <a:r>
              <a:rPr lang="en-US" dirty="0" err="1" smtClean="0"/>
              <a:t>sexagesimal</a:t>
            </a:r>
            <a:r>
              <a:rPr lang="en-US" dirty="0" smtClean="0"/>
              <a:t> system is our inheritance from the </a:t>
            </a:r>
            <a:r>
              <a:rPr lang="en-US" dirty="0" err="1" smtClean="0"/>
              <a:t>babilonians</a:t>
            </a:r>
            <a:endParaRPr lang="en-US" dirty="0"/>
          </a:p>
        </p:txBody>
      </p:sp>
      <p:sp>
        <p:nvSpPr>
          <p:cNvPr id="5" name="Rectangle 4"/>
          <p:cNvSpPr/>
          <p:nvPr/>
        </p:nvSpPr>
        <p:spPr>
          <a:xfrm>
            <a:off x="533400" y="3581400"/>
            <a:ext cx="8077200" cy="1200329"/>
          </a:xfrm>
          <a:prstGeom prst="rect">
            <a:avLst/>
          </a:prstGeom>
        </p:spPr>
        <p:txBody>
          <a:bodyPr wrap="square">
            <a:spAutoFit/>
          </a:bodyPr>
          <a:lstStyle/>
          <a:p>
            <a:r>
              <a:rPr lang="en-US" sz="2400" b="1" dirty="0" smtClean="0"/>
              <a:t>If we measure the angles in </a:t>
            </a:r>
            <a:r>
              <a:rPr lang="en-US" sz="2400" b="1" dirty="0" err="1" smtClean="0"/>
              <a:t>arcseconds</a:t>
            </a:r>
            <a:r>
              <a:rPr lang="en-US" sz="2400" b="1" dirty="0" smtClean="0"/>
              <a:t>, the small angle formula becomes: </a:t>
            </a:r>
          </a:p>
          <a:p>
            <a:r>
              <a:rPr lang="en-US" sz="2400" b="1" dirty="0" smtClean="0"/>
              <a:t>angle/(57.3x60x60) = angle/206,265 = </a:t>
            </a:r>
            <a:r>
              <a:rPr lang="en-US" sz="2400" b="1" dirty="0" err="1" smtClean="0"/>
              <a:t>d</a:t>
            </a:r>
            <a:r>
              <a:rPr lang="en-US" sz="2400" b="1" baseline="-20000" dirty="0" err="1" smtClean="0"/>
              <a:t>traveled</a:t>
            </a:r>
            <a:r>
              <a:rPr lang="en-US" sz="2400" b="1" dirty="0" smtClean="0"/>
              <a:t>/</a:t>
            </a:r>
            <a:r>
              <a:rPr lang="en-US" sz="2400" b="1" dirty="0" err="1" smtClean="0"/>
              <a:t>d</a:t>
            </a:r>
            <a:r>
              <a:rPr lang="en-US" sz="2400" b="1" baseline="-20000" dirty="0" err="1" smtClean="0"/>
              <a:t>object</a:t>
            </a:r>
            <a:endParaRPr lang="en-US" sz="2400" b="1" baseline="-20000" dirty="0"/>
          </a:p>
        </p:txBody>
      </p:sp>
      <p:sp>
        <p:nvSpPr>
          <p:cNvPr id="6" name="TextBox 5"/>
          <p:cNvSpPr txBox="1"/>
          <p:nvPr/>
        </p:nvSpPr>
        <p:spPr>
          <a:xfrm>
            <a:off x="1295400" y="5257800"/>
            <a:ext cx="7010400" cy="1200329"/>
          </a:xfrm>
          <a:prstGeom prst="rect">
            <a:avLst/>
          </a:prstGeom>
          <a:noFill/>
        </p:spPr>
        <p:txBody>
          <a:bodyPr wrap="square" rtlCol="0">
            <a:spAutoFit/>
          </a:bodyPr>
          <a:lstStyle/>
          <a:p>
            <a:r>
              <a:rPr lang="en-US" dirty="0" smtClean="0"/>
              <a:t>The naked eye can resolve differences in direction of about 1 </a:t>
            </a:r>
            <a:r>
              <a:rPr lang="en-US" dirty="0" err="1" smtClean="0"/>
              <a:t>arcminute</a:t>
            </a:r>
            <a:r>
              <a:rPr lang="en-US" dirty="0" smtClean="0"/>
              <a:t>.   Telescopes can do much better—even a small amateur telescope brings this down to around an </a:t>
            </a:r>
            <a:r>
              <a:rPr lang="en-US" dirty="0" err="1" smtClean="0"/>
              <a:t>arcsecond</a:t>
            </a:r>
            <a:r>
              <a:rPr lang="en-US" dirty="0" smtClean="0"/>
              <a:t>, where the atmosphere permits it.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2000"/>
          </a:xfrm>
        </p:spPr>
        <p:txBody>
          <a:bodyPr>
            <a:normAutofit/>
          </a:bodyPr>
          <a:lstStyle/>
          <a:p>
            <a:r>
              <a:rPr lang="en-US" sz="3600" dirty="0" smtClean="0"/>
              <a:t>Measuring the distance to the Moon</a:t>
            </a:r>
            <a:endParaRPr lang="en-US" sz="3600" dirty="0"/>
          </a:p>
        </p:txBody>
      </p:sp>
      <p:sp>
        <p:nvSpPr>
          <p:cNvPr id="5" name="TextBox 4"/>
          <p:cNvSpPr txBox="1"/>
          <p:nvPr/>
        </p:nvSpPr>
        <p:spPr>
          <a:xfrm>
            <a:off x="533400" y="609601"/>
            <a:ext cx="3810000" cy="5078313"/>
          </a:xfrm>
          <a:prstGeom prst="rect">
            <a:avLst/>
          </a:prstGeom>
          <a:noFill/>
        </p:spPr>
        <p:txBody>
          <a:bodyPr wrap="square" rtlCol="0">
            <a:spAutoFit/>
          </a:bodyPr>
          <a:lstStyle/>
          <a:p>
            <a:r>
              <a:rPr lang="en-US" dirty="0" smtClean="0"/>
              <a:t>To see a shift in the direction to the Moon, you have to move a long way – road trip!  You also need a reference point to compare to (remember the mountain?)</a:t>
            </a:r>
          </a:p>
          <a:p>
            <a:endParaRPr lang="en-US" dirty="0" smtClean="0"/>
          </a:p>
          <a:p>
            <a:endParaRPr lang="en-US" dirty="0" smtClean="0"/>
          </a:p>
          <a:p>
            <a:r>
              <a:rPr lang="en-US" dirty="0" smtClean="0"/>
              <a:t>But, there’s a catch.  The Moon moves, too.  It takes about 27.5 days to  orbit the Earth– that’s about ½ an </a:t>
            </a:r>
            <a:r>
              <a:rPr lang="en-US" dirty="0" err="1" smtClean="0"/>
              <a:t>arcsecond</a:t>
            </a:r>
            <a:r>
              <a:rPr lang="en-US" dirty="0" smtClean="0"/>
              <a:t> every second.  If you wait two hours, the Moon </a:t>
            </a:r>
            <a:r>
              <a:rPr lang="en-US" dirty="0" err="1" smtClean="0"/>
              <a:t>wll</a:t>
            </a:r>
            <a:r>
              <a:rPr lang="en-US" dirty="0" smtClean="0"/>
              <a:t> have moved a degree.  </a:t>
            </a:r>
          </a:p>
          <a:p>
            <a:endParaRPr lang="en-US" dirty="0" smtClean="0"/>
          </a:p>
          <a:p>
            <a:r>
              <a:rPr lang="en-US" dirty="0" smtClean="0"/>
              <a:t>How can you measure from two places at once?</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5257800" y="685800"/>
            <a:ext cx="3772642" cy="3975274"/>
          </a:xfrm>
          <a:prstGeom prst="rect">
            <a:avLst/>
          </a:prstGeom>
          <a:noFill/>
          <a:ln w="9525">
            <a:noFill/>
            <a:miter lim="800000"/>
            <a:headEnd/>
            <a:tailEnd/>
          </a:ln>
        </p:spPr>
      </p:pic>
      <p:sp>
        <p:nvSpPr>
          <p:cNvPr id="7" name="TextBox 6"/>
          <p:cNvSpPr txBox="1"/>
          <p:nvPr/>
        </p:nvSpPr>
        <p:spPr>
          <a:xfrm>
            <a:off x="0" y="5943600"/>
            <a:ext cx="5029200" cy="923330"/>
          </a:xfrm>
          <a:prstGeom prst="rect">
            <a:avLst/>
          </a:prstGeom>
          <a:noFill/>
        </p:spPr>
        <p:txBody>
          <a:bodyPr wrap="square" rtlCol="0">
            <a:spAutoFit/>
          </a:bodyPr>
          <a:lstStyle/>
          <a:p>
            <a:r>
              <a:rPr lang="en-US" dirty="0" smtClean="0"/>
              <a:t>On October 10, 2006, the Moon passed right in front of the Pleiades—it happened to be Brown’s fall break.</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5156200" y="4178697"/>
            <a:ext cx="3987800" cy="267930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494506"/>
          </a:xfrm>
        </p:spPr>
        <p:txBody>
          <a:bodyPr>
            <a:normAutofit fontScale="90000"/>
          </a:bodyPr>
          <a:lstStyle/>
          <a:p>
            <a:r>
              <a:rPr lang="en-US" sz="3600" dirty="0" smtClean="0"/>
              <a:t>Double vision…</a:t>
            </a:r>
            <a:endParaRPr lang="en-US" sz="3600" dirty="0"/>
          </a:p>
        </p:txBody>
      </p:sp>
      <p:sp>
        <p:nvSpPr>
          <p:cNvPr id="3" name="Content Placeholder 2"/>
          <p:cNvSpPr>
            <a:spLocks noGrp="1"/>
          </p:cNvSpPr>
          <p:nvPr>
            <p:ph sz="half" idx="1"/>
          </p:nvPr>
        </p:nvSpPr>
        <p:spPr>
          <a:xfrm>
            <a:off x="0" y="838200"/>
            <a:ext cx="9144000" cy="4221163"/>
          </a:xfrm>
        </p:spPr>
        <p:txBody>
          <a:bodyPr>
            <a:normAutofit/>
          </a:bodyPr>
          <a:lstStyle/>
          <a:p>
            <a:pPr>
              <a:buNone/>
            </a:pPr>
            <a:r>
              <a:rPr lang="en-US" sz="2400" dirty="0" smtClean="0"/>
              <a:t>Robert Horton, Brown astronomy lab manager was on vacation in New Hampshire, about  120 miles north of Providence; the exact distance can be found using the latitude and longitude of the observing sites. </a:t>
            </a:r>
          </a:p>
          <a:p>
            <a:pPr>
              <a:buNone/>
            </a:pPr>
            <a:r>
              <a:rPr lang="en-US" sz="2400" dirty="0" smtClean="0"/>
              <a:t>Using the same telescopes and cameras, we observed the Moon at the same time (cell phones are useful)</a:t>
            </a:r>
            <a:endParaRPr lang="en-US" sz="2400" dirty="0"/>
          </a:p>
        </p:txBody>
      </p:sp>
      <p:sp>
        <p:nvSpPr>
          <p:cNvPr id="4" name="Content Placeholder 3"/>
          <p:cNvSpPr>
            <a:spLocks noGrp="1"/>
          </p:cNvSpPr>
          <p:nvPr>
            <p:ph sz="half" idx="2"/>
          </p:nvPr>
        </p:nvSpPr>
        <p:spPr>
          <a:xfrm>
            <a:off x="0" y="3733800"/>
            <a:ext cx="9144000" cy="2971800"/>
          </a:xfrm>
        </p:spPr>
        <p:txBody>
          <a:bodyPr>
            <a:normAutofit/>
          </a:bodyPr>
          <a:lstStyle/>
          <a:p>
            <a:pPr>
              <a:buNone/>
            </a:pPr>
            <a:r>
              <a:rPr lang="en-US" sz="2400" dirty="0" smtClean="0"/>
              <a:t>The two images were digitized, and we measured the position of a crater on the Moon relative to the stars</a:t>
            </a:r>
          </a:p>
          <a:p>
            <a:pPr>
              <a:buNone/>
            </a:pPr>
            <a:endParaRPr lang="en-US" sz="2400" dirty="0" smtClean="0"/>
          </a:p>
          <a:p>
            <a:pPr>
              <a:buNone/>
            </a:pPr>
            <a:r>
              <a:rPr lang="en-US" sz="2400" dirty="0" smtClean="0"/>
              <a:t>(The stars are very far away, and their direction doesn’t change in a measurable way—they are our reference) </a:t>
            </a: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838200"/>
          </a:xfrm>
        </p:spPr>
        <p:txBody>
          <a:bodyPr/>
          <a:lstStyle/>
          <a:p>
            <a:r>
              <a:rPr lang="en-US" dirty="0" smtClean="0"/>
              <a:t>The two images</a:t>
            </a:r>
            <a:endParaRPr lang="en-US" dirty="0"/>
          </a:p>
        </p:txBody>
      </p:sp>
      <p:pic>
        <p:nvPicPr>
          <p:cNvPr id="4" name="Content Placeholder 3" descr="RI159.jpg"/>
          <p:cNvPicPr>
            <a:picLocks noGrp="1" noChangeAspect="1"/>
          </p:cNvPicPr>
          <p:nvPr>
            <p:ph idx="1"/>
          </p:nvPr>
        </p:nvPicPr>
        <p:blipFill>
          <a:blip r:embed="rId2" cstate="print"/>
          <a:stretch>
            <a:fillRect/>
          </a:stretch>
        </p:blipFill>
        <p:spPr>
          <a:xfrm>
            <a:off x="5354616" y="1219199"/>
            <a:ext cx="3789383" cy="5638799"/>
          </a:xfrm>
        </p:spPr>
      </p:pic>
      <p:pic>
        <p:nvPicPr>
          <p:cNvPr id="3078" name="Picture 6"/>
          <p:cNvPicPr>
            <a:picLocks noChangeAspect="1" noChangeArrowheads="1"/>
          </p:cNvPicPr>
          <p:nvPr/>
        </p:nvPicPr>
        <p:blipFill>
          <a:blip r:embed="rId3" cstate="print"/>
          <a:srcRect/>
          <a:stretch>
            <a:fillRect/>
          </a:stretch>
        </p:blipFill>
        <p:spPr bwMode="auto">
          <a:xfrm>
            <a:off x="0" y="1464201"/>
            <a:ext cx="3741738" cy="5393799"/>
          </a:xfrm>
          <a:prstGeom prst="rect">
            <a:avLst/>
          </a:prstGeom>
          <a:noFill/>
          <a:ln w="9525">
            <a:noFill/>
            <a:miter lim="800000"/>
            <a:headEnd/>
            <a:tailEnd/>
          </a:ln>
          <a:effectLst/>
        </p:spPr>
      </p:pic>
      <p:sp>
        <p:nvSpPr>
          <p:cNvPr id="11" name="TextBox 10"/>
          <p:cNvSpPr txBox="1"/>
          <p:nvPr/>
        </p:nvSpPr>
        <p:spPr>
          <a:xfrm>
            <a:off x="6096000" y="762000"/>
            <a:ext cx="2667000" cy="381000"/>
          </a:xfrm>
          <a:prstGeom prst="rect">
            <a:avLst/>
          </a:prstGeom>
          <a:noFill/>
        </p:spPr>
        <p:txBody>
          <a:bodyPr wrap="square" rtlCol="0">
            <a:spAutoFit/>
          </a:bodyPr>
          <a:lstStyle/>
          <a:p>
            <a:r>
              <a:rPr lang="en-US" dirty="0" smtClean="0"/>
              <a:t>Rhode Island image</a:t>
            </a:r>
            <a:endParaRPr lang="en-US" dirty="0"/>
          </a:p>
        </p:txBody>
      </p:sp>
      <p:sp>
        <p:nvSpPr>
          <p:cNvPr id="12" name="TextBox 11"/>
          <p:cNvSpPr txBox="1"/>
          <p:nvPr/>
        </p:nvSpPr>
        <p:spPr>
          <a:xfrm>
            <a:off x="228600" y="914400"/>
            <a:ext cx="3657600" cy="369332"/>
          </a:xfrm>
          <a:prstGeom prst="rect">
            <a:avLst/>
          </a:prstGeom>
          <a:noFill/>
        </p:spPr>
        <p:txBody>
          <a:bodyPr wrap="square" rtlCol="0">
            <a:spAutoFit/>
          </a:bodyPr>
          <a:lstStyle/>
          <a:p>
            <a:r>
              <a:rPr lang="en-US" dirty="0" smtClean="0"/>
              <a:t>New Hampshire image</a:t>
            </a:r>
          </a:p>
        </p:txBody>
      </p:sp>
      <p:cxnSp>
        <p:nvCxnSpPr>
          <p:cNvPr id="14" name="Straight Connector 13"/>
          <p:cNvCxnSpPr/>
          <p:nvPr/>
        </p:nvCxnSpPr>
        <p:spPr>
          <a:xfrm rot="10800000">
            <a:off x="1981200" y="2057400"/>
            <a:ext cx="434340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62400" y="1828800"/>
            <a:ext cx="1066800" cy="307777"/>
          </a:xfrm>
          <a:prstGeom prst="rect">
            <a:avLst/>
          </a:prstGeom>
          <a:noFill/>
        </p:spPr>
        <p:txBody>
          <a:bodyPr wrap="square" rtlCol="0">
            <a:spAutoFit/>
          </a:bodyPr>
          <a:lstStyle/>
          <a:p>
            <a:r>
              <a:rPr lang="en-US" sz="1400" dirty="0" smtClean="0"/>
              <a:t>Maia</a:t>
            </a:r>
            <a:endParaRPr lang="en-US" sz="1400" dirty="0"/>
          </a:p>
        </p:txBody>
      </p:sp>
      <p:cxnSp>
        <p:nvCxnSpPr>
          <p:cNvPr id="17" name="Straight Connector 16"/>
          <p:cNvCxnSpPr/>
          <p:nvPr/>
        </p:nvCxnSpPr>
        <p:spPr>
          <a:xfrm rot="10800000" flipV="1">
            <a:off x="3048000" y="5181600"/>
            <a:ext cx="51054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038600" y="4800601"/>
            <a:ext cx="990600" cy="304800"/>
          </a:xfrm>
          <a:prstGeom prst="rect">
            <a:avLst/>
          </a:prstGeom>
          <a:noFill/>
        </p:spPr>
        <p:txBody>
          <a:bodyPr wrap="square" rtlCol="0">
            <a:spAutoFit/>
          </a:bodyPr>
          <a:lstStyle/>
          <a:p>
            <a:r>
              <a:rPr lang="en-US" sz="1400" dirty="0" err="1" smtClean="0"/>
              <a:t>Merope</a:t>
            </a:r>
            <a:endParaRPr lang="en-US" sz="1400" dirty="0"/>
          </a:p>
        </p:txBody>
      </p:sp>
      <p:cxnSp>
        <p:nvCxnSpPr>
          <p:cNvPr id="20" name="Straight Connector 19"/>
          <p:cNvCxnSpPr/>
          <p:nvPr/>
        </p:nvCxnSpPr>
        <p:spPr>
          <a:xfrm rot="10800000">
            <a:off x="685800" y="5486400"/>
            <a:ext cx="518160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810000" y="5867400"/>
            <a:ext cx="1143000" cy="307777"/>
          </a:xfrm>
          <a:prstGeom prst="rect">
            <a:avLst/>
          </a:prstGeom>
          <a:noFill/>
        </p:spPr>
        <p:txBody>
          <a:bodyPr wrap="square" rtlCol="0">
            <a:spAutoFit/>
          </a:bodyPr>
          <a:lstStyle/>
          <a:p>
            <a:r>
              <a:rPr lang="en-US" sz="1400" dirty="0" err="1" smtClean="0"/>
              <a:t>Alcyone</a:t>
            </a: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fontScale="90000"/>
          </a:bodyPr>
          <a:lstStyle/>
          <a:p>
            <a:r>
              <a:rPr lang="en-US" dirty="0" smtClean="0"/>
              <a:t>A little bit about us, and you!</a:t>
            </a:r>
            <a:endParaRPr lang="en-US" dirty="0"/>
          </a:p>
        </p:txBody>
      </p:sp>
      <p:sp>
        <p:nvSpPr>
          <p:cNvPr id="3" name="Content Placeholder 2"/>
          <p:cNvSpPr>
            <a:spLocks noGrp="1"/>
          </p:cNvSpPr>
          <p:nvPr>
            <p:ph idx="1"/>
          </p:nvPr>
        </p:nvSpPr>
        <p:spPr>
          <a:xfrm>
            <a:off x="457200" y="838200"/>
            <a:ext cx="8229600" cy="5287963"/>
          </a:xfrm>
        </p:spPr>
        <p:txBody>
          <a:bodyPr>
            <a:normAutofit fontScale="92500" lnSpcReduction="10000"/>
          </a:bodyPr>
          <a:lstStyle/>
          <a:p>
            <a:r>
              <a:rPr lang="en-US" dirty="0" smtClean="0"/>
              <a:t>Ian </a:t>
            </a:r>
            <a:r>
              <a:rPr lang="en-US" dirty="0" err="1" smtClean="0"/>
              <a:t>Dell'Antonio</a:t>
            </a:r>
            <a:endParaRPr lang="en-US" dirty="0" smtClean="0"/>
          </a:p>
          <a:p>
            <a:pPr lvl="1"/>
            <a:r>
              <a:rPr lang="en-US" sz="2400" dirty="0" smtClean="0"/>
              <a:t>Associate Professor of Physics at Brown (since 1999)</a:t>
            </a:r>
          </a:p>
          <a:p>
            <a:pPr lvl="1"/>
            <a:r>
              <a:rPr lang="en-US" sz="2400" dirty="0" smtClean="0"/>
              <a:t>Research astronomer (focus on the distribution of matter in the Universe and gravity)</a:t>
            </a:r>
          </a:p>
          <a:p>
            <a:pPr lvl="1"/>
            <a:r>
              <a:rPr lang="en-US" sz="2400" dirty="0" smtClean="0"/>
              <a:t>Instructor of astronomy courses at all level from non-specialist through graduate courses.</a:t>
            </a:r>
          </a:p>
          <a:p>
            <a:pPr lvl="1"/>
            <a:r>
              <a:rPr lang="en-US" sz="2400" dirty="0" smtClean="0"/>
              <a:t>New to RITES in 2010</a:t>
            </a:r>
            <a:endParaRPr lang="en-US" dirty="0" smtClean="0"/>
          </a:p>
          <a:p>
            <a:r>
              <a:rPr lang="en-US" dirty="0" smtClean="0"/>
              <a:t>Laura Woods</a:t>
            </a:r>
          </a:p>
          <a:p>
            <a:pPr lvl="1">
              <a:buNone/>
            </a:pPr>
            <a:r>
              <a:rPr lang="en-US" dirty="0" smtClean="0"/>
              <a:t>--</a:t>
            </a:r>
            <a:r>
              <a:rPr lang="en-US" sz="2200" dirty="0" smtClean="0"/>
              <a:t>Woonsocket High School since 1998</a:t>
            </a:r>
          </a:p>
          <a:p>
            <a:pPr lvl="1"/>
            <a:r>
              <a:rPr lang="en-US" sz="2200" dirty="0" smtClean="0"/>
              <a:t>Cohort 1, year 2 resource team</a:t>
            </a:r>
          </a:p>
          <a:p>
            <a:pPr lvl="1"/>
            <a:r>
              <a:rPr lang="en-US" sz="2200" dirty="0" smtClean="0"/>
              <a:t>Biology, Oceanography</a:t>
            </a:r>
          </a:p>
          <a:p>
            <a:pPr lvl="1">
              <a:buNone/>
            </a:pPr>
            <a:endParaRPr lang="en-US" sz="2200" dirty="0" smtClean="0"/>
          </a:p>
          <a:p>
            <a:pPr lvl="1" algn="ctr">
              <a:buNone/>
            </a:pPr>
            <a:r>
              <a:rPr lang="en-US" sz="3600" b="1" dirty="0" smtClean="0"/>
              <a:t>What drew you to this class?</a:t>
            </a:r>
          </a:p>
          <a:p>
            <a:pPr lvl="1">
              <a:buNone/>
            </a:pPr>
            <a:endParaRPr lang="en-US" sz="2200" dirty="0" smtClean="0"/>
          </a:p>
          <a:p>
            <a:pPr lvl="1">
              <a:buNone/>
            </a:pPr>
            <a:endParaRPr lang="en-US" sz="22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1399032"/>
          </a:xfrm>
        </p:spPr>
        <p:txBody>
          <a:bodyPr/>
          <a:lstStyle/>
          <a:p>
            <a:r>
              <a:rPr lang="en-US" dirty="0" smtClean="0"/>
              <a:t>How to find the coordinates on each image?</a:t>
            </a:r>
            <a:endParaRPr lang="en-US" dirty="0"/>
          </a:p>
        </p:txBody>
      </p:sp>
      <p:sp>
        <p:nvSpPr>
          <p:cNvPr id="3" name="Content Placeholder 2"/>
          <p:cNvSpPr>
            <a:spLocks noGrp="1"/>
          </p:cNvSpPr>
          <p:nvPr>
            <p:ph idx="1"/>
          </p:nvPr>
        </p:nvSpPr>
        <p:spPr>
          <a:xfrm>
            <a:off x="0" y="1882808"/>
            <a:ext cx="8915400" cy="4572000"/>
          </a:xfrm>
        </p:spPr>
        <p:txBody>
          <a:bodyPr/>
          <a:lstStyle/>
          <a:p>
            <a:r>
              <a:rPr lang="en-US" dirty="0" smtClean="0"/>
              <a:t>Based on the position of three stars, software programs can calculate the position of any object in the image</a:t>
            </a:r>
          </a:p>
          <a:p>
            <a:pPr>
              <a:buNone/>
            </a:pPr>
            <a:r>
              <a:rPr lang="en-US" dirty="0" smtClean="0"/>
              <a:t> </a:t>
            </a:r>
            <a:r>
              <a:rPr lang="en-US" sz="1600" dirty="0" smtClean="0"/>
              <a:t>(we will use the </a:t>
            </a:r>
            <a:r>
              <a:rPr lang="en-US" sz="1600" dirty="0" err="1" smtClean="0"/>
              <a:t>aladin</a:t>
            </a:r>
            <a:r>
              <a:rPr lang="en-US" sz="1600" dirty="0" smtClean="0"/>
              <a:t> java applet developed by the </a:t>
            </a:r>
            <a:r>
              <a:rPr lang="en-US" sz="1600" dirty="0" err="1" smtClean="0"/>
              <a:t>european</a:t>
            </a:r>
            <a:r>
              <a:rPr lang="en-US" sz="1600" dirty="0" smtClean="0"/>
              <a:t> southern observatory)</a:t>
            </a:r>
          </a:p>
          <a:p>
            <a:pPr>
              <a:buNone/>
            </a:pPr>
            <a:r>
              <a:rPr lang="en-US" dirty="0" smtClean="0"/>
              <a:t>Measure the coordinates on the sky (like latitude and longitude of the same crater in both images.</a:t>
            </a:r>
          </a:p>
          <a:p>
            <a:pPr>
              <a:buNone/>
            </a:pPr>
            <a:endParaRPr lang="en-US" dirty="0" smtClean="0"/>
          </a:p>
          <a:p>
            <a:pPr>
              <a:buNone/>
            </a:pPr>
            <a:r>
              <a:rPr lang="en-US" dirty="0" smtClean="0"/>
              <a:t>How to measure angles?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size of the Moon?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Once we have the distance to the Moon, we can use the same relation to measure the size of the Moon.  Measuring the angular size of the Moon in </a:t>
            </a:r>
            <a:r>
              <a:rPr lang="en-US" dirty="0" err="1" smtClean="0"/>
              <a:t>arcseconds</a:t>
            </a:r>
            <a:r>
              <a:rPr lang="en-US" dirty="0" smtClean="0"/>
              <a:t>, we use:</a:t>
            </a:r>
          </a:p>
          <a:p>
            <a:pPr>
              <a:buNone/>
            </a:pPr>
            <a:endParaRPr lang="en-US" dirty="0" smtClean="0"/>
          </a:p>
          <a:p>
            <a:pPr>
              <a:buNone/>
            </a:pPr>
            <a:r>
              <a:rPr lang="en-US" dirty="0" smtClean="0"/>
              <a:t>(angle/206,265) = size/distance</a:t>
            </a:r>
          </a:p>
          <a:p>
            <a:pPr>
              <a:buNone/>
            </a:pPr>
            <a:endParaRPr lang="en-US" dirty="0" smtClean="0"/>
          </a:p>
          <a:p>
            <a:pPr>
              <a:buNone/>
            </a:pPr>
            <a:r>
              <a:rPr lang="en-US" dirty="0" smtClean="0"/>
              <a:t>The angular size of the Moon is about 2000 </a:t>
            </a:r>
            <a:r>
              <a:rPr lang="en-US" dirty="0" err="1" smtClean="0"/>
              <a:t>arcseconds</a:t>
            </a:r>
            <a:r>
              <a:rPr lang="en-US" dirty="0" smtClean="0"/>
              <a:t> (it varies, why?)  How big is the Moon?</a:t>
            </a:r>
          </a:p>
          <a:p>
            <a:pPr>
              <a:buNone/>
            </a:pPr>
            <a:endParaRPr lang="en-US" dirty="0" smtClean="0"/>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Beyond the Moon--Parallax</a:t>
            </a:r>
            <a:endParaRPr lang="en-US" dirty="0"/>
          </a:p>
        </p:txBody>
      </p:sp>
      <p:sp>
        <p:nvSpPr>
          <p:cNvPr id="3" name="Content Placeholder 2"/>
          <p:cNvSpPr>
            <a:spLocks noGrp="1"/>
          </p:cNvSpPr>
          <p:nvPr>
            <p:ph idx="1"/>
          </p:nvPr>
        </p:nvSpPr>
        <p:spPr/>
        <p:txBody>
          <a:bodyPr/>
          <a:lstStyle/>
          <a:p>
            <a:pPr>
              <a:buNone/>
            </a:pPr>
            <a:r>
              <a:rPr lang="en-US" dirty="0" smtClean="0"/>
              <a:t>This part of the investigation is only in the high-school investigation.  </a:t>
            </a:r>
          </a:p>
          <a:p>
            <a:pPr>
              <a:buNone/>
            </a:pPr>
            <a:r>
              <a:rPr lang="en-US" dirty="0" smtClean="0"/>
              <a:t>In the previous section, we used the stars as reference—even between here and New Hampshire doesn’t change their direction.   Need to move further.</a:t>
            </a:r>
          </a:p>
          <a:p>
            <a:pPr>
              <a:buNone/>
            </a:pPr>
            <a:endParaRPr lang="en-US" dirty="0" smtClean="0"/>
          </a:p>
          <a:p>
            <a:pPr>
              <a:buNone/>
            </a:pPr>
            <a:r>
              <a:rPr lang="en-US" dirty="0" smtClean="0"/>
              <a:t>But rockets are expensive.</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err="1" smtClean="0"/>
              <a:t>Eppur</a:t>
            </a:r>
            <a:r>
              <a:rPr lang="en-US" dirty="0" smtClean="0"/>
              <a:t> </a:t>
            </a:r>
            <a:r>
              <a:rPr lang="en-US" dirty="0" err="1" smtClean="0"/>
              <a:t>si</a:t>
            </a:r>
            <a:r>
              <a:rPr lang="en-US" dirty="0" smtClean="0"/>
              <a:t> </a:t>
            </a:r>
            <a:r>
              <a:rPr lang="en-US" dirty="0" err="1" smtClean="0"/>
              <a:t>muove</a:t>
            </a:r>
            <a:r>
              <a:rPr lang="en-US" dirty="0" smtClean="0"/>
              <a:t>…</a:t>
            </a:r>
            <a:endParaRPr lang="en-US" dirty="0"/>
          </a:p>
        </p:txBody>
      </p:sp>
      <p:sp>
        <p:nvSpPr>
          <p:cNvPr id="3" name="Content Placeholder 2"/>
          <p:cNvSpPr>
            <a:spLocks noGrp="1"/>
          </p:cNvSpPr>
          <p:nvPr>
            <p:ph idx="1"/>
          </p:nvPr>
        </p:nvSpPr>
        <p:spPr>
          <a:xfrm>
            <a:off x="0" y="685800"/>
            <a:ext cx="9144000" cy="4572000"/>
          </a:xfrm>
        </p:spPr>
        <p:txBody>
          <a:bodyPr>
            <a:normAutofit/>
          </a:bodyPr>
          <a:lstStyle/>
          <a:p>
            <a:pPr>
              <a:buNone/>
            </a:pPr>
            <a:r>
              <a:rPr lang="en-US" sz="2800" dirty="0" smtClean="0"/>
              <a:t>We are sitting on a moving platform!   As the Earth goes around the Sun, we move relative to the stars!  If we observe the same star twice, six months apart, we will have moved 300 million kilometers—much more than to NH.</a:t>
            </a:r>
            <a:endParaRPr lang="en-US" sz="2800" dirty="0"/>
          </a:p>
        </p:txBody>
      </p:sp>
      <p:pic>
        <p:nvPicPr>
          <p:cNvPr id="4" name="Picture 3" descr="parallax.jpg"/>
          <p:cNvPicPr>
            <a:picLocks noChangeAspect="1"/>
          </p:cNvPicPr>
          <p:nvPr/>
        </p:nvPicPr>
        <p:blipFill>
          <a:blip r:embed="rId2" cstate="print"/>
          <a:stretch>
            <a:fillRect/>
          </a:stretch>
        </p:blipFill>
        <p:spPr>
          <a:xfrm>
            <a:off x="3200401" y="3037115"/>
            <a:ext cx="5943600" cy="3820885"/>
          </a:xfrm>
          <a:prstGeom prst="rect">
            <a:avLst/>
          </a:prstGeom>
        </p:spPr>
      </p:pic>
      <p:sp>
        <p:nvSpPr>
          <p:cNvPr id="5" name="TextBox 4"/>
          <p:cNvSpPr txBox="1"/>
          <p:nvPr/>
        </p:nvSpPr>
        <p:spPr>
          <a:xfrm>
            <a:off x="0" y="3352800"/>
            <a:ext cx="3200400" cy="3416320"/>
          </a:xfrm>
          <a:prstGeom prst="rect">
            <a:avLst/>
          </a:prstGeom>
          <a:noFill/>
        </p:spPr>
        <p:txBody>
          <a:bodyPr wrap="square" rtlCol="0">
            <a:spAutoFit/>
          </a:bodyPr>
          <a:lstStyle/>
          <a:p>
            <a:r>
              <a:rPr lang="en-US" dirty="0" smtClean="0"/>
              <a:t>In six months, the star’s position changes by 2p (p is the parallax angle, the angle shift when one moves a distance equal to the Earth-Sun distance).</a:t>
            </a:r>
          </a:p>
          <a:p>
            <a:endParaRPr lang="en-US" dirty="0" smtClean="0"/>
          </a:p>
          <a:p>
            <a:endParaRPr lang="en-US" dirty="0" smtClean="0"/>
          </a:p>
          <a:p>
            <a:r>
              <a:rPr lang="en-US" dirty="0" smtClean="0"/>
              <a:t>All we have to do is measure p, and  then</a:t>
            </a:r>
          </a:p>
          <a:p>
            <a:endParaRPr lang="en-US" dirty="0" smtClean="0"/>
          </a:p>
          <a:p>
            <a:r>
              <a:rPr lang="en-US" dirty="0" smtClean="0"/>
              <a:t>D = 206,265 </a:t>
            </a:r>
            <a:r>
              <a:rPr lang="en-US" dirty="0" err="1" smtClean="0"/>
              <a:t>D</a:t>
            </a:r>
            <a:r>
              <a:rPr lang="en-US" baseline="-20000" dirty="0" err="1" smtClean="0"/>
              <a:t>sun</a:t>
            </a:r>
            <a:r>
              <a:rPr lang="en-US" dirty="0" smtClean="0"/>
              <a:t> / p</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51706"/>
          </a:xfrm>
        </p:spPr>
        <p:txBody>
          <a:bodyPr>
            <a:normAutofit/>
          </a:bodyPr>
          <a:lstStyle/>
          <a:p>
            <a:r>
              <a:rPr lang="en-US" sz="3600" dirty="0" smtClean="0"/>
              <a:t>History of parallax measurements</a:t>
            </a:r>
            <a:endParaRPr lang="en-US" sz="3600" dirty="0"/>
          </a:p>
        </p:txBody>
      </p:sp>
      <p:sp>
        <p:nvSpPr>
          <p:cNvPr id="3" name="Content Placeholder 2"/>
          <p:cNvSpPr>
            <a:spLocks noGrp="1"/>
          </p:cNvSpPr>
          <p:nvPr>
            <p:ph idx="1"/>
          </p:nvPr>
        </p:nvSpPr>
        <p:spPr>
          <a:xfrm>
            <a:off x="0" y="838200"/>
            <a:ext cx="6858000" cy="5867400"/>
          </a:xfrm>
        </p:spPr>
        <p:txBody>
          <a:bodyPr>
            <a:normAutofit fontScale="85000" lnSpcReduction="20000"/>
          </a:bodyPr>
          <a:lstStyle/>
          <a:p>
            <a:pPr>
              <a:buNone/>
            </a:pPr>
            <a:r>
              <a:rPr lang="en-US" sz="2400" dirty="0" smtClean="0"/>
              <a:t>The figures are misleading, the angles are really small!</a:t>
            </a:r>
          </a:p>
          <a:p>
            <a:pPr>
              <a:buNone/>
            </a:pPr>
            <a:r>
              <a:rPr lang="en-US" sz="1800" dirty="0" smtClean="0"/>
              <a:t>(in fact, in ancient times the lack of parallax was cited as proof that the Earth stood still.  Now we know the stars are just very far away!)</a:t>
            </a:r>
          </a:p>
          <a:p>
            <a:pPr>
              <a:buNone/>
            </a:pPr>
            <a:endParaRPr lang="en-US" sz="2400" dirty="0" smtClean="0"/>
          </a:p>
          <a:p>
            <a:pPr>
              <a:buNone/>
            </a:pPr>
            <a:r>
              <a:rPr lang="en-US" sz="2400" dirty="0" smtClean="0"/>
              <a:t>First parallax for a star measured in 1838 (by Bessel)– p=0.38 </a:t>
            </a:r>
            <a:r>
              <a:rPr lang="en-US" sz="2400" dirty="0" err="1" smtClean="0"/>
              <a:t>arcseconds</a:t>
            </a:r>
            <a:r>
              <a:rPr lang="en-US" sz="2400" dirty="0" smtClean="0"/>
              <a:t>.</a:t>
            </a:r>
          </a:p>
          <a:p>
            <a:pPr>
              <a:buNone/>
            </a:pPr>
            <a:endParaRPr lang="en-US" sz="2400" dirty="0" smtClean="0"/>
          </a:p>
          <a:p>
            <a:pPr>
              <a:buNone/>
            </a:pPr>
            <a:r>
              <a:rPr lang="en-US" sz="2400" dirty="0" smtClean="0"/>
              <a:t>The biggest parallax is </a:t>
            </a:r>
            <a:r>
              <a:rPr lang="en-US" sz="2400" dirty="0" err="1" smtClean="0"/>
              <a:t>Proxima</a:t>
            </a:r>
            <a:r>
              <a:rPr lang="en-US" sz="2400" dirty="0" smtClean="0"/>
              <a:t> Centauri: p=0.61 </a:t>
            </a:r>
            <a:r>
              <a:rPr lang="en-US" sz="2400" dirty="0" err="1" smtClean="0"/>
              <a:t>arcseconds</a:t>
            </a:r>
            <a:r>
              <a:rPr lang="en-US" sz="2400" dirty="0" smtClean="0"/>
              <a:t>.</a:t>
            </a:r>
          </a:p>
          <a:p>
            <a:pPr>
              <a:buNone/>
            </a:pPr>
            <a:endParaRPr lang="en-US" sz="2400" dirty="0" smtClean="0"/>
          </a:p>
          <a:p>
            <a:pPr>
              <a:buNone/>
            </a:pPr>
            <a:r>
              <a:rPr lang="en-US" sz="2400" dirty="0" smtClean="0"/>
              <a:t>Because the values are small, define a new unit: the parsec:</a:t>
            </a:r>
          </a:p>
          <a:p>
            <a:pPr>
              <a:buNone/>
            </a:pPr>
            <a:r>
              <a:rPr lang="en-US" sz="2400" dirty="0" smtClean="0"/>
              <a:t>1 parsec = 206,265 </a:t>
            </a:r>
            <a:r>
              <a:rPr lang="en-US" sz="2400" dirty="0" err="1" smtClean="0"/>
              <a:t>D</a:t>
            </a:r>
            <a:r>
              <a:rPr lang="en-US" sz="2400" baseline="-20000" dirty="0" err="1" smtClean="0"/>
              <a:t>sun</a:t>
            </a:r>
            <a:r>
              <a:rPr lang="en-US" sz="2400" dirty="0" smtClean="0"/>
              <a:t>.  Why? Because</a:t>
            </a:r>
          </a:p>
          <a:p>
            <a:pPr>
              <a:buNone/>
            </a:pPr>
            <a:endParaRPr lang="en-US" sz="2400" dirty="0" smtClean="0"/>
          </a:p>
          <a:p>
            <a:pPr>
              <a:buNone/>
            </a:pPr>
            <a:r>
              <a:rPr lang="en-US" sz="2000" dirty="0" smtClean="0"/>
              <a:t>D = 206,265 </a:t>
            </a:r>
            <a:r>
              <a:rPr lang="en-US" sz="2000" dirty="0" err="1" smtClean="0"/>
              <a:t>D</a:t>
            </a:r>
            <a:r>
              <a:rPr lang="en-US" sz="2000" baseline="-20000" dirty="0" err="1" smtClean="0"/>
              <a:t>sun</a:t>
            </a:r>
            <a:r>
              <a:rPr lang="en-US" sz="2000" dirty="0" smtClean="0"/>
              <a:t> / p = 1 parsec / p</a:t>
            </a:r>
          </a:p>
          <a:p>
            <a:pPr>
              <a:buNone/>
            </a:pPr>
            <a:endParaRPr lang="en-US" sz="2400" dirty="0" smtClean="0"/>
          </a:p>
          <a:p>
            <a:pPr>
              <a:buNone/>
            </a:pPr>
            <a:r>
              <a:rPr lang="en-US" sz="2400" dirty="0" smtClean="0"/>
              <a:t>Only a few hundred stars measured before 1990</a:t>
            </a:r>
          </a:p>
          <a:p>
            <a:pPr>
              <a:buNone/>
            </a:pPr>
            <a:endParaRPr lang="en-US" sz="2400" dirty="0" smtClean="0"/>
          </a:p>
          <a:p>
            <a:pPr>
              <a:buNone/>
            </a:pPr>
            <a:r>
              <a:rPr lang="en-US" sz="2400" dirty="0" smtClean="0"/>
              <a:t>Need to escape the blurring of the atmosphere</a:t>
            </a:r>
          </a:p>
        </p:txBody>
      </p:sp>
      <p:pic>
        <p:nvPicPr>
          <p:cNvPr id="4" name="parallax.mpg">
            <a:hlinkClick r:id="" action="ppaction://media"/>
          </p:cNvPr>
          <p:cNvPicPr>
            <a:picLocks noRot="1" noChangeAspect="1"/>
          </p:cNvPicPr>
          <p:nvPr>
            <a:videoFile r:link="rId1"/>
          </p:nvPr>
        </p:nvPicPr>
        <p:blipFill>
          <a:blip r:embed="rId3" cstate="print"/>
          <a:stretch>
            <a:fillRect/>
          </a:stretch>
        </p:blipFill>
        <p:spPr>
          <a:xfrm>
            <a:off x="6248400" y="3962400"/>
            <a:ext cx="2895600" cy="2895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99306"/>
          </a:xfrm>
        </p:spPr>
        <p:txBody>
          <a:bodyPr>
            <a:normAutofit/>
          </a:bodyPr>
          <a:lstStyle/>
          <a:p>
            <a:r>
              <a:rPr lang="en-US" dirty="0" smtClean="0"/>
              <a:t>The </a:t>
            </a:r>
            <a:r>
              <a:rPr lang="en-US" dirty="0" err="1" smtClean="0"/>
              <a:t>Hipparcos</a:t>
            </a:r>
            <a:r>
              <a:rPr lang="en-US" dirty="0" smtClean="0"/>
              <a:t> satellite and data</a:t>
            </a:r>
            <a:endParaRPr lang="en-US" dirty="0"/>
          </a:p>
        </p:txBody>
      </p:sp>
      <p:pic>
        <p:nvPicPr>
          <p:cNvPr id="4" name="Content Placeholder 3" descr="Hipparcos-testing-estec.jpg"/>
          <p:cNvPicPr>
            <a:picLocks noGrp="1" noChangeAspect="1"/>
          </p:cNvPicPr>
          <p:nvPr>
            <p:ph idx="1"/>
          </p:nvPr>
        </p:nvPicPr>
        <p:blipFill>
          <a:blip r:embed="rId2" cstate="print"/>
          <a:stretch>
            <a:fillRect/>
          </a:stretch>
        </p:blipFill>
        <p:spPr>
          <a:xfrm>
            <a:off x="0" y="762000"/>
            <a:ext cx="4448325" cy="5257800"/>
          </a:xfrm>
        </p:spPr>
      </p:pic>
      <p:sp>
        <p:nvSpPr>
          <p:cNvPr id="5" name="TextBox 4"/>
          <p:cNvSpPr txBox="1"/>
          <p:nvPr/>
        </p:nvSpPr>
        <p:spPr>
          <a:xfrm>
            <a:off x="4800600" y="762000"/>
            <a:ext cx="3733800" cy="2585323"/>
          </a:xfrm>
          <a:prstGeom prst="rect">
            <a:avLst/>
          </a:prstGeom>
          <a:noFill/>
        </p:spPr>
        <p:txBody>
          <a:bodyPr wrap="square" rtlCol="0">
            <a:spAutoFit/>
          </a:bodyPr>
          <a:lstStyle/>
          <a:p>
            <a:r>
              <a:rPr lang="en-US" dirty="0" smtClean="0"/>
              <a:t>Named after the </a:t>
            </a:r>
            <a:r>
              <a:rPr lang="en-US" dirty="0" err="1" smtClean="0"/>
              <a:t>greek</a:t>
            </a:r>
            <a:r>
              <a:rPr lang="en-US" dirty="0" smtClean="0"/>
              <a:t> astronomer who made very early charts of stellar positions.</a:t>
            </a:r>
          </a:p>
          <a:p>
            <a:endParaRPr lang="en-US" dirty="0" smtClean="0"/>
          </a:p>
          <a:p>
            <a:r>
              <a:rPr lang="en-US" dirty="0" smtClean="0"/>
              <a:t>Launched by ESA (European version of NASA) in 1989, made very careful measurements of stars for 5 years—why multiple </a:t>
            </a:r>
            <a:r>
              <a:rPr lang="en-US" dirty="0" err="1" smtClean="0"/>
              <a:t>yeears</a:t>
            </a:r>
            <a:r>
              <a:rPr lang="en-US" dirty="0" smtClean="0"/>
              <a:t>?   Stars move, too….</a:t>
            </a:r>
            <a:endParaRPr lang="en-US" dirty="0"/>
          </a:p>
        </p:txBody>
      </p:sp>
      <p:pic>
        <p:nvPicPr>
          <p:cNvPr id="6" name="Picture 5" descr="int-ani.gif"/>
          <p:cNvPicPr>
            <a:picLocks noChangeAspect="1"/>
          </p:cNvPicPr>
          <p:nvPr/>
        </p:nvPicPr>
        <p:blipFill>
          <a:blip r:embed="rId3" cstate="print"/>
          <a:stretch>
            <a:fillRect/>
          </a:stretch>
        </p:blipFill>
        <p:spPr>
          <a:xfrm>
            <a:off x="5410200" y="3535497"/>
            <a:ext cx="3733800" cy="3322503"/>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75506"/>
          </a:xfrm>
        </p:spPr>
        <p:txBody>
          <a:bodyPr>
            <a:normAutofit fontScale="90000"/>
          </a:bodyPr>
          <a:lstStyle/>
          <a:p>
            <a:r>
              <a:rPr lang="en-US" dirty="0" smtClean="0"/>
              <a:t>Stellar parallax and the properties of stars.</a:t>
            </a:r>
            <a:endParaRPr lang="en-US" dirty="0"/>
          </a:p>
        </p:txBody>
      </p:sp>
      <p:sp>
        <p:nvSpPr>
          <p:cNvPr id="3" name="Content Placeholder 2"/>
          <p:cNvSpPr>
            <a:spLocks noGrp="1"/>
          </p:cNvSpPr>
          <p:nvPr>
            <p:ph idx="1"/>
          </p:nvPr>
        </p:nvSpPr>
        <p:spPr>
          <a:xfrm>
            <a:off x="0" y="1143000"/>
            <a:ext cx="9144000" cy="4572000"/>
          </a:xfrm>
        </p:spPr>
        <p:txBody>
          <a:bodyPr/>
          <a:lstStyle/>
          <a:p>
            <a:pPr>
              <a:buNone/>
            </a:pPr>
            <a:r>
              <a:rPr lang="en-US" dirty="0" err="1" smtClean="0"/>
              <a:t>Hipparcos</a:t>
            </a:r>
            <a:r>
              <a:rPr lang="en-US" dirty="0" smtClean="0"/>
              <a:t> has made available online a catalog of positions of more than 1 million stars—1000x what was known before (but less than 0.001% of the stars in the Milky Way!) </a:t>
            </a:r>
          </a:p>
          <a:p>
            <a:pPr>
              <a:buNone/>
            </a:pPr>
            <a:r>
              <a:rPr lang="en-US" dirty="0" smtClean="0"/>
              <a:t>Students can search the parallax via the star names.  For example, Maia:</a:t>
            </a:r>
          </a:p>
          <a:p>
            <a:pPr>
              <a:buNone/>
            </a:pPr>
            <a:endParaRPr lang="en-US" dirty="0"/>
          </a:p>
        </p:txBody>
      </p:sp>
      <p:graphicFrame>
        <p:nvGraphicFramePr>
          <p:cNvPr id="4" name="Table 3"/>
          <p:cNvGraphicFramePr>
            <a:graphicFrameLocks noGrp="1"/>
          </p:cNvGraphicFramePr>
          <p:nvPr/>
        </p:nvGraphicFramePr>
        <p:xfrm>
          <a:off x="0" y="4267200"/>
          <a:ext cx="9982200" cy="1097280"/>
        </p:xfrm>
        <a:graphic>
          <a:graphicData uri="http://schemas.openxmlformats.org/drawingml/2006/table">
            <a:tbl>
              <a:tblPr/>
              <a:tblGrid>
                <a:gridCol w="831850"/>
                <a:gridCol w="831850"/>
                <a:gridCol w="831850"/>
                <a:gridCol w="831850"/>
                <a:gridCol w="831850"/>
                <a:gridCol w="831850"/>
                <a:gridCol w="831850"/>
                <a:gridCol w="831850"/>
                <a:gridCol w="831850"/>
                <a:gridCol w="831850"/>
                <a:gridCol w="831850"/>
                <a:gridCol w="831850"/>
              </a:tblGrid>
              <a:tr h="551180">
                <a:tc>
                  <a:txBody>
                    <a:bodyPr/>
                    <a:lstStyle/>
                    <a:p>
                      <a:r>
                        <a:rPr lang="en-US" sz="1200" dirty="0"/>
                        <a:t>HIP catalog number</a:t>
                      </a:r>
                    </a:p>
                  </a:txBody>
                  <a:tcPr anchor="ctr">
                    <a:lnL>
                      <a:noFill/>
                    </a:lnL>
                    <a:lnR>
                      <a:noFill/>
                    </a:lnR>
                    <a:lnT>
                      <a:noFill/>
                    </a:lnT>
                    <a:lnB>
                      <a:noFill/>
                    </a:lnB>
                  </a:tcPr>
                </a:tc>
                <a:tc>
                  <a:txBody>
                    <a:bodyPr/>
                    <a:lstStyle/>
                    <a:p>
                      <a:r>
                        <a:rPr lang="en-US" sz="1200" dirty="0"/>
                        <a:t>RA</a:t>
                      </a:r>
                    </a:p>
                  </a:txBody>
                  <a:tcPr anchor="ctr">
                    <a:lnL>
                      <a:noFill/>
                    </a:lnL>
                    <a:lnR>
                      <a:noFill/>
                    </a:lnR>
                    <a:lnT>
                      <a:noFill/>
                    </a:lnT>
                    <a:lnB>
                      <a:noFill/>
                    </a:lnB>
                  </a:tcPr>
                </a:tc>
                <a:tc>
                  <a:txBody>
                    <a:bodyPr/>
                    <a:lstStyle/>
                    <a:p>
                      <a:r>
                        <a:rPr lang="en-US" sz="1200"/>
                        <a:t>Dec</a:t>
                      </a:r>
                    </a:p>
                  </a:txBody>
                  <a:tcPr anchor="ctr">
                    <a:lnL>
                      <a:noFill/>
                    </a:lnL>
                    <a:lnR>
                      <a:noFill/>
                    </a:lnR>
                    <a:lnT>
                      <a:noFill/>
                    </a:lnT>
                    <a:lnB>
                      <a:noFill/>
                    </a:lnB>
                  </a:tcPr>
                </a:tc>
                <a:tc>
                  <a:txBody>
                    <a:bodyPr/>
                    <a:lstStyle/>
                    <a:p>
                      <a:r>
                        <a:rPr lang="en-US" sz="1200" dirty="0" err="1"/>
                        <a:t>Vmag</a:t>
                      </a:r>
                      <a:endParaRPr lang="en-US" sz="1200" dirty="0"/>
                    </a:p>
                  </a:txBody>
                  <a:tcPr anchor="ctr">
                    <a:lnL>
                      <a:noFill/>
                    </a:lnL>
                    <a:lnR>
                      <a:noFill/>
                    </a:lnR>
                    <a:lnT>
                      <a:noFill/>
                    </a:lnT>
                    <a:lnB>
                      <a:noFill/>
                    </a:lnB>
                  </a:tcPr>
                </a:tc>
                <a:tc>
                  <a:txBody>
                    <a:bodyPr/>
                    <a:lstStyle/>
                    <a:p>
                      <a:r>
                        <a:rPr lang="en-US" sz="1200"/>
                        <a:t>Parallax</a:t>
                      </a:r>
                    </a:p>
                  </a:txBody>
                  <a:tcPr anchor="ctr">
                    <a:lnL>
                      <a:noFill/>
                    </a:lnL>
                    <a:lnR>
                      <a:noFill/>
                    </a:lnR>
                    <a:lnT>
                      <a:noFill/>
                    </a:lnT>
                    <a:lnB>
                      <a:noFill/>
                    </a:lnB>
                  </a:tcPr>
                </a:tc>
                <a:tc>
                  <a:txBody>
                    <a:bodyPr/>
                    <a:lstStyle/>
                    <a:p>
                      <a:r>
                        <a:rPr lang="en-US" sz="1200"/>
                        <a:t>PM (RA)</a:t>
                      </a:r>
                    </a:p>
                  </a:txBody>
                  <a:tcPr anchor="ctr">
                    <a:lnL>
                      <a:noFill/>
                    </a:lnL>
                    <a:lnR>
                      <a:noFill/>
                    </a:lnR>
                    <a:lnT>
                      <a:noFill/>
                    </a:lnT>
                    <a:lnB>
                      <a:noFill/>
                    </a:lnB>
                  </a:tcPr>
                </a:tc>
                <a:tc>
                  <a:txBody>
                    <a:bodyPr/>
                    <a:lstStyle/>
                    <a:p>
                      <a:r>
                        <a:rPr lang="en-US" sz="1200"/>
                        <a:t>PM (Dec)</a:t>
                      </a:r>
                    </a:p>
                  </a:txBody>
                  <a:tcPr anchor="ctr">
                    <a:lnL>
                      <a:noFill/>
                    </a:lnL>
                    <a:lnR>
                      <a:noFill/>
                    </a:lnR>
                    <a:lnT>
                      <a:noFill/>
                    </a:lnT>
                    <a:lnB>
                      <a:noFill/>
                    </a:lnB>
                  </a:tcPr>
                </a:tc>
                <a:tc>
                  <a:txBody>
                    <a:bodyPr/>
                    <a:lstStyle/>
                    <a:p>
                      <a:r>
                        <a:rPr lang="en-US" sz="1200"/>
                        <a:t>e_Plx</a:t>
                      </a:r>
                    </a:p>
                  </a:txBody>
                  <a:tcPr anchor="ctr">
                    <a:lnL>
                      <a:noFill/>
                    </a:lnL>
                    <a:lnR>
                      <a:noFill/>
                    </a:lnR>
                    <a:lnT>
                      <a:noFill/>
                    </a:lnT>
                    <a:lnB>
                      <a:noFill/>
                    </a:lnB>
                  </a:tcPr>
                </a:tc>
                <a:tc>
                  <a:txBody>
                    <a:bodyPr/>
                    <a:lstStyle/>
                    <a:p>
                      <a:r>
                        <a:rPr lang="en-US" sz="1200"/>
                        <a:t>B-V</a:t>
                      </a:r>
                    </a:p>
                  </a:txBody>
                  <a:tcPr anchor="ctr">
                    <a:lnL>
                      <a:noFill/>
                    </a:lnL>
                    <a:lnR>
                      <a:noFill/>
                    </a:lnR>
                    <a:lnT>
                      <a:noFill/>
                    </a:lnT>
                    <a:lnB>
                      <a:noFill/>
                    </a:lnB>
                  </a:tcPr>
                </a:tc>
                <a:tc>
                  <a:txBody>
                    <a:bodyPr/>
                    <a:lstStyle/>
                    <a:p>
                      <a:r>
                        <a:rPr lang="en-US" sz="1200"/>
                        <a:t>distance</a:t>
                      </a:r>
                    </a:p>
                  </a:txBody>
                  <a:tcPr anchor="ctr">
                    <a:lnL>
                      <a:noFill/>
                    </a:lnL>
                    <a:lnR>
                      <a:noFill/>
                    </a:lnR>
                    <a:lnT>
                      <a:noFill/>
                    </a:lnT>
                    <a:lnB>
                      <a:noFill/>
                    </a:lnB>
                  </a:tcPr>
                </a:tc>
                <a:tc>
                  <a:txBody>
                    <a:bodyPr/>
                    <a:lstStyle/>
                    <a:p>
                      <a:r>
                        <a:rPr lang="en-US" sz="1200"/>
                        <a:t>Spectral type</a:t>
                      </a:r>
                    </a:p>
                  </a:txBody>
                  <a:tcPr anchor="ctr">
                    <a:lnL>
                      <a:noFill/>
                    </a:lnL>
                    <a:lnR>
                      <a:noFill/>
                    </a:lnR>
                    <a:lnT>
                      <a:noFill/>
                    </a:lnT>
                    <a:lnB>
                      <a:noFill/>
                    </a:lnB>
                  </a:tcPr>
                </a:tc>
                <a:tc>
                  <a:txBody>
                    <a:bodyPr/>
                    <a:lstStyle/>
                    <a:p>
                      <a:r>
                        <a:rPr lang="en-US" sz="1200"/>
                        <a:t>Notes</a:t>
                      </a:r>
                    </a:p>
                  </a:txBody>
                  <a:tcPr anchor="ctr">
                    <a:lnL>
                      <a:noFill/>
                    </a:lnL>
                    <a:lnR>
                      <a:noFill/>
                    </a:lnR>
                    <a:lnT>
                      <a:noFill/>
                    </a:lnT>
                    <a:lnB>
                      <a:noFill/>
                    </a:lnB>
                  </a:tcPr>
                </a:tc>
              </a:tr>
              <a:tr h="393700">
                <a:tc>
                  <a:txBody>
                    <a:bodyPr/>
                    <a:lstStyle/>
                    <a:p>
                      <a:r>
                        <a:rPr lang="en-US" sz="1200"/>
                        <a:t>17573</a:t>
                      </a:r>
                    </a:p>
                  </a:txBody>
                  <a:tcPr anchor="ctr">
                    <a:lnL>
                      <a:noFill/>
                    </a:lnL>
                    <a:lnR>
                      <a:noFill/>
                    </a:lnR>
                    <a:lnT>
                      <a:noFill/>
                    </a:lnT>
                    <a:lnB>
                      <a:noFill/>
                    </a:lnB>
                  </a:tcPr>
                </a:tc>
                <a:tc>
                  <a:txBody>
                    <a:bodyPr/>
                    <a:lstStyle/>
                    <a:p>
                      <a:r>
                        <a:rPr lang="en-US" sz="1200"/>
                        <a:t>03 45 49.59</a:t>
                      </a:r>
                    </a:p>
                  </a:txBody>
                  <a:tcPr anchor="ctr">
                    <a:lnL>
                      <a:noFill/>
                    </a:lnL>
                    <a:lnR>
                      <a:noFill/>
                    </a:lnR>
                    <a:lnT>
                      <a:noFill/>
                    </a:lnT>
                    <a:lnB>
                      <a:noFill/>
                    </a:lnB>
                  </a:tcPr>
                </a:tc>
                <a:tc>
                  <a:txBody>
                    <a:bodyPr/>
                    <a:lstStyle/>
                    <a:p>
                      <a:r>
                        <a:rPr lang="en-US" sz="1200"/>
                        <a:t>+24 22 04.3</a:t>
                      </a:r>
                    </a:p>
                  </a:txBody>
                  <a:tcPr anchor="ctr">
                    <a:lnL>
                      <a:noFill/>
                    </a:lnL>
                    <a:lnR>
                      <a:noFill/>
                    </a:lnR>
                    <a:lnT>
                      <a:noFill/>
                    </a:lnT>
                    <a:lnB>
                      <a:noFill/>
                    </a:lnB>
                  </a:tcPr>
                </a:tc>
                <a:tc>
                  <a:txBody>
                    <a:bodyPr/>
                    <a:lstStyle/>
                    <a:p>
                      <a:r>
                        <a:rPr lang="en-US" sz="1200"/>
                        <a:t>3.87</a:t>
                      </a:r>
                    </a:p>
                  </a:txBody>
                  <a:tcPr anchor="ctr">
                    <a:lnL>
                      <a:noFill/>
                    </a:lnL>
                    <a:lnR>
                      <a:noFill/>
                    </a:lnR>
                    <a:lnT>
                      <a:noFill/>
                    </a:lnT>
                    <a:lnB>
                      <a:noFill/>
                    </a:lnB>
                  </a:tcPr>
                </a:tc>
                <a:tc>
                  <a:txBody>
                    <a:bodyPr/>
                    <a:lstStyle/>
                    <a:p>
                      <a:r>
                        <a:rPr lang="en-US" sz="1200" dirty="0"/>
                        <a:t>9.06</a:t>
                      </a:r>
                    </a:p>
                  </a:txBody>
                  <a:tcPr anchor="ctr">
                    <a:lnL>
                      <a:noFill/>
                    </a:lnL>
                    <a:lnR>
                      <a:noFill/>
                    </a:lnR>
                    <a:lnT>
                      <a:noFill/>
                    </a:lnT>
                    <a:lnB>
                      <a:noFill/>
                    </a:lnB>
                  </a:tcPr>
                </a:tc>
                <a:tc>
                  <a:txBody>
                    <a:bodyPr/>
                    <a:lstStyle/>
                    <a:p>
                      <a:r>
                        <a:rPr lang="en-US" sz="1200" dirty="0"/>
                        <a:t>21.09</a:t>
                      </a:r>
                    </a:p>
                  </a:txBody>
                  <a:tcPr anchor="ctr">
                    <a:lnL>
                      <a:noFill/>
                    </a:lnL>
                    <a:lnR>
                      <a:noFill/>
                    </a:lnR>
                    <a:lnT>
                      <a:noFill/>
                    </a:lnT>
                    <a:lnB>
                      <a:noFill/>
                    </a:lnB>
                  </a:tcPr>
                </a:tc>
                <a:tc>
                  <a:txBody>
                    <a:bodyPr/>
                    <a:lstStyle/>
                    <a:p>
                      <a:r>
                        <a:rPr lang="en-US" sz="1200" dirty="0"/>
                        <a:t>-45.03</a:t>
                      </a:r>
                    </a:p>
                  </a:txBody>
                  <a:tcPr anchor="ctr">
                    <a:lnL>
                      <a:noFill/>
                    </a:lnL>
                    <a:lnR>
                      <a:noFill/>
                    </a:lnR>
                    <a:lnT>
                      <a:noFill/>
                    </a:lnT>
                    <a:lnB>
                      <a:noFill/>
                    </a:lnB>
                  </a:tcPr>
                </a:tc>
                <a:tc>
                  <a:txBody>
                    <a:bodyPr/>
                    <a:lstStyle/>
                    <a:p>
                      <a:r>
                        <a:rPr lang="en-US" sz="1200" dirty="0"/>
                        <a:t>1.03</a:t>
                      </a:r>
                    </a:p>
                  </a:txBody>
                  <a:tcPr anchor="ctr">
                    <a:lnL>
                      <a:noFill/>
                    </a:lnL>
                    <a:lnR>
                      <a:noFill/>
                    </a:lnR>
                    <a:lnT>
                      <a:noFill/>
                    </a:lnT>
                    <a:lnB>
                      <a:noFill/>
                    </a:lnB>
                  </a:tcPr>
                </a:tc>
                <a:tc>
                  <a:txBody>
                    <a:bodyPr/>
                    <a:lstStyle/>
                    <a:p>
                      <a:r>
                        <a:rPr lang="en-US" sz="1200" dirty="0"/>
                        <a:t>-0.063</a:t>
                      </a:r>
                    </a:p>
                  </a:txBody>
                  <a:tcPr anchor="ctr">
                    <a:lnL>
                      <a:noFill/>
                    </a:lnL>
                    <a:lnR>
                      <a:noFill/>
                    </a:lnR>
                    <a:lnT>
                      <a:noFill/>
                    </a:lnT>
                    <a:lnB>
                      <a:noFill/>
                    </a:lnB>
                  </a:tcPr>
                </a:tc>
                <a:tc>
                  <a:txBody>
                    <a:bodyPr/>
                    <a:lstStyle/>
                    <a:p>
                      <a:r>
                        <a:rPr lang="en-US" sz="1200" dirty="0"/>
                        <a:t>0.0073</a:t>
                      </a:r>
                    </a:p>
                  </a:txBody>
                  <a:tcPr anchor="ctr">
                    <a:lnL>
                      <a:noFill/>
                    </a:lnL>
                    <a:lnR>
                      <a:noFill/>
                    </a:lnR>
                    <a:lnT>
                      <a:noFill/>
                    </a:lnT>
                    <a:lnB>
                      <a:noFill/>
                    </a:lnB>
                  </a:tcPr>
                </a:tc>
                <a:tc>
                  <a:txBody>
                    <a:bodyPr/>
                    <a:lstStyle/>
                    <a:p>
                      <a:r>
                        <a:rPr lang="en-US" sz="1200" dirty="0"/>
                        <a:t>B8III </a:t>
                      </a:r>
                    </a:p>
                  </a:txBody>
                  <a:tcPr anchor="ctr">
                    <a:lnL>
                      <a:noFill/>
                    </a:lnL>
                    <a:lnR>
                      <a:noFill/>
                    </a:lnR>
                    <a:lnT>
                      <a:noFill/>
                    </a:lnT>
                    <a:lnB>
                      <a:noFill/>
                    </a:lnB>
                  </a:tcPr>
                </a:tc>
                <a:tc>
                  <a:txBody>
                    <a:bodyPr/>
                    <a:lstStyle/>
                    <a:p>
                      <a:endParaRPr lang="en-US" sz="1200" dirty="0"/>
                    </a:p>
                  </a:txBody>
                  <a:tcPr anchor="ctr">
                    <a:lnL>
                      <a:noFill/>
                    </a:lnL>
                    <a:lnR>
                      <a:noFill/>
                    </a:lnR>
                    <a:lnT>
                      <a:noFill/>
                    </a:lnT>
                    <a:lnB>
                      <a:noFill/>
                    </a:lnB>
                  </a:tcPr>
                </a:tc>
              </a:tr>
            </a:tbl>
          </a:graphicData>
        </a:graphic>
      </p:graphicFrame>
      <p:cxnSp>
        <p:nvCxnSpPr>
          <p:cNvPr id="6" name="Straight Arrow Connector 5"/>
          <p:cNvCxnSpPr/>
          <p:nvPr/>
        </p:nvCxnSpPr>
        <p:spPr>
          <a:xfrm flipV="1">
            <a:off x="2743200" y="5486400"/>
            <a:ext cx="762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828800" y="6248400"/>
            <a:ext cx="2209800" cy="276999"/>
          </a:xfrm>
          <a:prstGeom prst="rect">
            <a:avLst/>
          </a:prstGeom>
          <a:noFill/>
        </p:spPr>
        <p:txBody>
          <a:bodyPr wrap="square" rtlCol="0">
            <a:spAutoFit/>
          </a:bodyPr>
          <a:lstStyle/>
          <a:p>
            <a:r>
              <a:rPr lang="en-US" sz="1200" dirty="0" smtClean="0"/>
              <a:t>Parallax, in </a:t>
            </a:r>
            <a:r>
              <a:rPr lang="en-US" sz="1200" dirty="0" err="1" smtClean="0"/>
              <a:t>milli-arcseconds</a:t>
            </a:r>
            <a:endParaRPr lang="en-US" sz="1200" dirty="0"/>
          </a:p>
        </p:txBody>
      </p:sp>
      <p:cxnSp>
        <p:nvCxnSpPr>
          <p:cNvPr id="9" name="Straight Arrow Connector 8"/>
          <p:cNvCxnSpPr/>
          <p:nvPr/>
        </p:nvCxnSpPr>
        <p:spPr>
          <a:xfrm flipV="1">
            <a:off x="990600" y="5334000"/>
            <a:ext cx="1600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8600" y="6096000"/>
            <a:ext cx="1219200" cy="646331"/>
          </a:xfrm>
          <a:prstGeom prst="rect">
            <a:avLst/>
          </a:prstGeom>
          <a:noFill/>
        </p:spPr>
        <p:txBody>
          <a:bodyPr wrap="square" rtlCol="0">
            <a:spAutoFit/>
          </a:bodyPr>
          <a:lstStyle/>
          <a:p>
            <a:r>
              <a:rPr lang="en-US" sz="1200" dirty="0" smtClean="0"/>
              <a:t>Brightness (smaller is brighter)</a:t>
            </a:r>
            <a:endParaRPr lang="en-US" sz="1200" dirty="0"/>
          </a:p>
        </p:txBody>
      </p:sp>
      <p:cxnSp>
        <p:nvCxnSpPr>
          <p:cNvPr id="12" name="Straight Arrow Connector 11"/>
          <p:cNvCxnSpPr/>
          <p:nvPr/>
        </p:nvCxnSpPr>
        <p:spPr>
          <a:xfrm rot="16200000" flipV="1">
            <a:off x="4495800" y="5410200"/>
            <a:ext cx="838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flipH="1" flipV="1">
            <a:off x="4953000" y="57150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72000" y="6248400"/>
            <a:ext cx="1905000" cy="461665"/>
          </a:xfrm>
          <a:prstGeom prst="rect">
            <a:avLst/>
          </a:prstGeom>
          <a:noFill/>
        </p:spPr>
        <p:txBody>
          <a:bodyPr wrap="square" rtlCol="0">
            <a:spAutoFit/>
          </a:bodyPr>
          <a:lstStyle/>
          <a:p>
            <a:r>
              <a:rPr lang="en-US" sz="1200" dirty="0" smtClean="0"/>
              <a:t>Angular motion of the star itself.</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67494"/>
            <a:ext cx="8839200" cy="1399032"/>
          </a:xfrm>
        </p:spPr>
        <p:txBody>
          <a:bodyPr>
            <a:normAutofit/>
          </a:bodyPr>
          <a:lstStyle/>
          <a:p>
            <a:r>
              <a:rPr lang="en-US" dirty="0" smtClean="0"/>
              <a:t>Course logistics—first things first.</a:t>
            </a:r>
            <a:endParaRPr lang="en-US" dirty="0"/>
          </a:p>
        </p:txBody>
      </p:sp>
      <p:sp>
        <p:nvSpPr>
          <p:cNvPr id="3" name="Content Placeholder 2"/>
          <p:cNvSpPr>
            <a:spLocks noGrp="1"/>
          </p:cNvSpPr>
          <p:nvPr>
            <p:ph idx="1"/>
          </p:nvPr>
        </p:nvSpPr>
        <p:spPr>
          <a:xfrm>
            <a:off x="457200" y="1524000"/>
            <a:ext cx="8229600" cy="4830763"/>
          </a:xfrm>
        </p:spPr>
        <p:txBody>
          <a:bodyPr>
            <a:normAutofit fontScale="77500" lnSpcReduction="20000"/>
          </a:bodyPr>
          <a:lstStyle/>
          <a:p>
            <a:r>
              <a:rPr lang="en-US" dirty="0" smtClean="0"/>
              <a:t>First create your student login:  go to</a:t>
            </a:r>
          </a:p>
          <a:p>
            <a:pPr lvl="1"/>
            <a:r>
              <a:rPr lang="en-US" dirty="0" smtClean="0">
                <a:hlinkClick r:id="rId2"/>
              </a:rPr>
              <a:t>http://rites-investigations.org</a:t>
            </a:r>
            <a:r>
              <a:rPr lang="en-US" dirty="0" smtClean="0"/>
              <a:t>  </a:t>
            </a:r>
          </a:p>
          <a:p>
            <a:endParaRPr lang="en-US" dirty="0" smtClean="0"/>
          </a:p>
          <a:p>
            <a:r>
              <a:rPr lang="en-US" dirty="0" smtClean="0"/>
              <a:t>Directions for signing in are in your registration packet.  </a:t>
            </a:r>
          </a:p>
          <a:p>
            <a:pPr lvl="1"/>
            <a:r>
              <a:rPr lang="en-US" dirty="0" smtClean="0"/>
              <a:t>For this course, you should register as a student</a:t>
            </a:r>
          </a:p>
          <a:p>
            <a:pPr lvl="1"/>
            <a:r>
              <a:rPr lang="en-US" dirty="0" smtClean="0"/>
              <a:t>At the end of the course you can create a teacher account, but for now use a student account (make sure you don’t use your favorite login name, as you’ll want to save that for your teacher account).</a:t>
            </a:r>
          </a:p>
          <a:p>
            <a:pPr lvl="1">
              <a:buNone/>
            </a:pPr>
            <a:endParaRPr lang="en-US" dirty="0" smtClean="0"/>
          </a:p>
          <a:p>
            <a:r>
              <a:rPr lang="en-US" dirty="0" smtClean="0"/>
              <a:t>Add this course (course word “astro1”)—you should see our names and four investigations—we will only be using the two astronomy investigations.</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txBody>
          <a:bodyPr/>
          <a:lstStyle/>
          <a:p>
            <a:r>
              <a:rPr lang="en-US" dirty="0" smtClean="0"/>
              <a:t>The big picture: ESS GSEs</a:t>
            </a:r>
            <a:endParaRPr lang="en-US" dirty="0"/>
          </a:p>
        </p:txBody>
      </p:sp>
      <p:sp>
        <p:nvSpPr>
          <p:cNvPr id="3" name="Rectangle 2"/>
          <p:cNvSpPr/>
          <p:nvPr/>
        </p:nvSpPr>
        <p:spPr>
          <a:xfrm>
            <a:off x="990600" y="1219200"/>
            <a:ext cx="7543800" cy="2585323"/>
          </a:xfrm>
          <a:prstGeom prst="rect">
            <a:avLst/>
          </a:prstGeom>
        </p:spPr>
        <p:txBody>
          <a:bodyPr wrap="square">
            <a:spAutoFit/>
          </a:bodyPr>
          <a:lstStyle/>
          <a:p>
            <a:r>
              <a:rPr lang="en-US" b="1" dirty="0" smtClean="0"/>
              <a:t>ESS 2 The earth is part of a solar system, made up of distinct parts that have temporal Earth &amp; Space and spatial interrelationships.</a:t>
            </a:r>
          </a:p>
          <a:p>
            <a:endParaRPr lang="en-US" b="1" dirty="0" smtClean="0"/>
          </a:p>
          <a:p>
            <a:r>
              <a:rPr lang="en-US" b="1" dirty="0" smtClean="0"/>
              <a:t>ESS 3 The origin and evolution of galaxies and the universe demonstrate fundamental principles of physical science across vast distances</a:t>
            </a:r>
          </a:p>
          <a:p>
            <a:endParaRPr lang="en-US" b="1" dirty="0" smtClean="0"/>
          </a:p>
          <a:p>
            <a:r>
              <a:rPr lang="en-US" b="1" dirty="0" smtClean="0"/>
              <a:t>We have attempted to construct two investigations that address the GSEs—but do not cover all topics in astronomy.</a:t>
            </a:r>
            <a:endParaRPr lang="en-US" dirty="0"/>
          </a:p>
        </p:txBody>
      </p:sp>
      <p:sp>
        <p:nvSpPr>
          <p:cNvPr id="4" name="TextBox 3"/>
          <p:cNvSpPr txBox="1"/>
          <p:nvPr/>
        </p:nvSpPr>
        <p:spPr>
          <a:xfrm>
            <a:off x="762000" y="3810000"/>
            <a:ext cx="7772400" cy="3046988"/>
          </a:xfrm>
          <a:prstGeom prst="rect">
            <a:avLst/>
          </a:prstGeom>
          <a:noFill/>
        </p:spPr>
        <p:txBody>
          <a:bodyPr wrap="square" rtlCol="0">
            <a:spAutoFit/>
          </a:bodyPr>
          <a:lstStyle/>
          <a:p>
            <a:r>
              <a:rPr lang="en-US" sz="2400" dirty="0" smtClean="0"/>
              <a:t>One of the central ideas of astronomy is that even in the distant Universe, </a:t>
            </a:r>
            <a:r>
              <a:rPr lang="en-US" sz="2400" u="sng" dirty="0" smtClean="0"/>
              <a:t>the same laws of physics apply</a:t>
            </a:r>
            <a:r>
              <a:rPr lang="en-US" sz="2400" dirty="0" smtClean="0"/>
              <a:t>.  Building the connection between measurements on Earth and in space can help  make astronomy seem less remote and abstract.  The philosophy behind these investigations is to build student understanding starting from ideas that are familiar to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Autofit/>
          </a:bodyPr>
          <a:lstStyle/>
          <a:p>
            <a:r>
              <a:rPr lang="en-US" sz="3600" dirty="0" smtClean="0"/>
              <a:t>The Goals of this Investigation: addressing the GSEs</a:t>
            </a:r>
            <a:endParaRPr lang="en-US" sz="3600" dirty="0"/>
          </a:p>
        </p:txBody>
      </p:sp>
      <p:sp>
        <p:nvSpPr>
          <p:cNvPr id="3" name="Content Placeholder 2"/>
          <p:cNvSpPr>
            <a:spLocks noGrp="1"/>
          </p:cNvSpPr>
          <p:nvPr>
            <p:ph idx="1"/>
          </p:nvPr>
        </p:nvSpPr>
        <p:spPr>
          <a:xfrm>
            <a:off x="533400" y="1524000"/>
            <a:ext cx="8229600" cy="5334000"/>
          </a:xfrm>
        </p:spPr>
        <p:txBody>
          <a:bodyPr>
            <a:normAutofit fontScale="92500" lnSpcReduction="20000"/>
          </a:bodyPr>
          <a:lstStyle/>
          <a:p>
            <a:r>
              <a:rPr lang="en-US" dirty="0" smtClean="0"/>
              <a:t>GSEs concerning astronomy are overlooked for a variety of reasons—each investigation has three activities (each broken down into multiple sub-activities) that address different aspects of the ESS GSEs.  </a:t>
            </a:r>
          </a:p>
          <a:p>
            <a:r>
              <a:rPr lang="en-US" dirty="0" smtClean="0"/>
              <a:t>Many of the sub-activities can “stand alone” in order to target any holes you have identified</a:t>
            </a:r>
          </a:p>
          <a:p>
            <a:r>
              <a:rPr lang="en-US" dirty="0" smtClean="0"/>
              <a:t>The activities can be combined in many different ways to focus on different topics</a:t>
            </a:r>
          </a:p>
          <a:p>
            <a:r>
              <a:rPr lang="en-US" dirty="0" smtClean="0"/>
              <a:t>We’ll provide you with background knowledge so that you feel comfortable using the activities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fontScale="90000"/>
          </a:bodyPr>
          <a:lstStyle/>
          <a:p>
            <a:r>
              <a:rPr lang="en-US" sz="3600" dirty="0" smtClean="0"/>
              <a:t>Two central themes—distances and gravity</a:t>
            </a:r>
            <a:endParaRPr lang="en-US" sz="3600" dirty="0"/>
          </a:p>
        </p:txBody>
      </p:sp>
      <p:sp>
        <p:nvSpPr>
          <p:cNvPr id="3" name="Content Placeholder 2"/>
          <p:cNvSpPr>
            <a:spLocks noGrp="1"/>
          </p:cNvSpPr>
          <p:nvPr>
            <p:ph idx="1"/>
          </p:nvPr>
        </p:nvSpPr>
        <p:spPr>
          <a:xfrm>
            <a:off x="457200" y="1219200"/>
            <a:ext cx="8229600" cy="4525963"/>
          </a:xfrm>
        </p:spPr>
        <p:txBody>
          <a:bodyPr>
            <a:normAutofit fontScale="92500" lnSpcReduction="20000"/>
          </a:bodyPr>
          <a:lstStyle/>
          <a:p>
            <a:pPr>
              <a:buNone/>
            </a:pPr>
            <a:r>
              <a:rPr lang="en-US" dirty="0" smtClean="0"/>
              <a:t>Distances—important for understanding the scale of the Universe. </a:t>
            </a:r>
          </a:p>
          <a:p>
            <a:pPr>
              <a:buNone/>
            </a:pPr>
            <a:endParaRPr lang="en-US" dirty="0" smtClean="0"/>
          </a:p>
          <a:p>
            <a:pPr>
              <a:buNone/>
            </a:pPr>
            <a:r>
              <a:rPr lang="en-US" dirty="0" smtClean="0"/>
              <a:t>“Depth” of space is not obvious—you can’t measure distances directly.   But you can measure directions.  </a:t>
            </a:r>
          </a:p>
          <a:p>
            <a:pPr>
              <a:buNone/>
            </a:pPr>
            <a:r>
              <a:rPr lang="en-US" dirty="0" smtClean="0"/>
              <a:t>Using angles to measure distances and sizes—connect to measures on Earth and to geometry.</a:t>
            </a:r>
          </a:p>
          <a:p>
            <a:pPr>
              <a:buNone/>
            </a:pPr>
            <a:r>
              <a:rPr lang="en-US" dirty="0" smtClean="0"/>
              <a:t>We will begin with activity 1 of the investigation (both MS and HS)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04106"/>
          </a:xfrm>
        </p:spPr>
        <p:txBody>
          <a:bodyPr>
            <a:normAutofit/>
          </a:bodyPr>
          <a:lstStyle/>
          <a:p>
            <a:r>
              <a:rPr lang="en-US" dirty="0" smtClean="0"/>
              <a:t>Background: 1</a:t>
            </a:r>
            <a:endParaRPr lang="en-US" dirty="0"/>
          </a:p>
        </p:txBody>
      </p:sp>
      <p:sp>
        <p:nvSpPr>
          <p:cNvPr id="3" name="Content Placeholder 2"/>
          <p:cNvSpPr>
            <a:spLocks noGrp="1"/>
          </p:cNvSpPr>
          <p:nvPr>
            <p:ph idx="1"/>
          </p:nvPr>
        </p:nvSpPr>
        <p:spPr>
          <a:xfrm>
            <a:off x="152400" y="1295400"/>
            <a:ext cx="4038600" cy="5257800"/>
          </a:xfrm>
        </p:spPr>
        <p:txBody>
          <a:bodyPr>
            <a:normAutofit fontScale="77500" lnSpcReduction="20000"/>
          </a:bodyPr>
          <a:lstStyle/>
          <a:p>
            <a:pPr>
              <a:buNone/>
            </a:pPr>
            <a:r>
              <a:rPr lang="en-US" dirty="0" smtClean="0"/>
              <a:t>One of the fundamental issues in astronomy is that space is big. </a:t>
            </a:r>
          </a:p>
          <a:p>
            <a:pPr>
              <a:buNone/>
            </a:pPr>
            <a:r>
              <a:rPr lang="en-US" dirty="0" smtClean="0"/>
              <a:t>				Inconvenient!  </a:t>
            </a:r>
          </a:p>
          <a:p>
            <a:pPr>
              <a:buNone/>
            </a:pPr>
            <a:endParaRPr lang="en-US" dirty="0" smtClean="0"/>
          </a:p>
          <a:p>
            <a:pPr>
              <a:buNone/>
            </a:pPr>
            <a:r>
              <a:rPr lang="en-US" dirty="0" smtClean="0"/>
              <a:t>At the same time, when you look at the night sky, it looks flat—there is (almost) no 3-D information that is apparent in the sky. </a:t>
            </a:r>
          </a:p>
          <a:p>
            <a:pPr>
              <a:buNone/>
            </a:pPr>
            <a:endParaRPr lang="en-US" dirty="0" smtClean="0"/>
          </a:p>
          <a:p>
            <a:pPr>
              <a:buNone/>
            </a:pPr>
            <a:r>
              <a:rPr lang="en-US" dirty="0" smtClean="0"/>
              <a:t>How do you figure out the scale of the Universe?</a:t>
            </a:r>
          </a:p>
        </p:txBody>
      </p:sp>
      <p:pic>
        <p:nvPicPr>
          <p:cNvPr id="1026" name="Picture 2" descr="C:\Users\idellant\Documents\pictures\megan\Milkyway_Fisheye.jpg"/>
          <p:cNvPicPr>
            <a:picLocks noChangeAspect="1" noChangeArrowheads="1"/>
          </p:cNvPicPr>
          <p:nvPr/>
        </p:nvPicPr>
        <p:blipFill>
          <a:blip r:embed="rId2" cstate="print"/>
          <a:srcRect/>
          <a:stretch>
            <a:fillRect/>
          </a:stretch>
        </p:blipFill>
        <p:spPr bwMode="auto">
          <a:xfrm>
            <a:off x="4148137" y="1676400"/>
            <a:ext cx="4995863" cy="3433583"/>
          </a:xfrm>
          <a:prstGeom prst="rect">
            <a:avLst/>
          </a:prstGeom>
          <a:noFill/>
        </p:spPr>
      </p:pic>
      <p:sp>
        <p:nvSpPr>
          <p:cNvPr id="5" name="TextBox 4"/>
          <p:cNvSpPr txBox="1"/>
          <p:nvPr/>
        </p:nvSpPr>
        <p:spPr>
          <a:xfrm>
            <a:off x="5791200" y="5257800"/>
            <a:ext cx="3352800" cy="646331"/>
          </a:xfrm>
          <a:prstGeom prst="rect">
            <a:avLst/>
          </a:prstGeom>
          <a:noFill/>
        </p:spPr>
        <p:txBody>
          <a:bodyPr wrap="square" rtlCol="0">
            <a:spAutoFit/>
          </a:bodyPr>
          <a:lstStyle/>
          <a:p>
            <a:r>
              <a:rPr lang="en-US" dirty="0" smtClean="0"/>
              <a:t>We don’t have large enough rulers…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r>
              <a:rPr lang="en-US" sz="3600" dirty="0" smtClean="0"/>
              <a:t>Distances from angles—triangulation </a:t>
            </a:r>
            <a:endParaRPr lang="en-US" sz="3600" dirty="0"/>
          </a:p>
        </p:txBody>
      </p:sp>
      <p:sp>
        <p:nvSpPr>
          <p:cNvPr id="3" name="Content Placeholder 2"/>
          <p:cNvSpPr>
            <a:spLocks noGrp="1"/>
          </p:cNvSpPr>
          <p:nvPr>
            <p:ph idx="1"/>
          </p:nvPr>
        </p:nvSpPr>
        <p:spPr>
          <a:xfrm>
            <a:off x="457200" y="990600"/>
            <a:ext cx="8229600" cy="4572000"/>
          </a:xfrm>
        </p:spPr>
        <p:txBody>
          <a:bodyPr>
            <a:normAutofit/>
          </a:bodyPr>
          <a:lstStyle/>
          <a:p>
            <a:pPr>
              <a:buNone/>
            </a:pPr>
            <a:r>
              <a:rPr lang="en-US" sz="2800" dirty="0" smtClean="0"/>
              <a:t>Angles can be thought as measuring the difference between two directions (technically of vectors, but no matter).</a:t>
            </a:r>
            <a:endParaRPr lang="en-US" sz="2800" dirty="0"/>
          </a:p>
        </p:txBody>
      </p:sp>
      <p:sp>
        <p:nvSpPr>
          <p:cNvPr id="5" name="TextBox 4"/>
          <p:cNvSpPr txBox="1"/>
          <p:nvPr/>
        </p:nvSpPr>
        <p:spPr>
          <a:xfrm>
            <a:off x="457200" y="2667000"/>
            <a:ext cx="1905000" cy="1477328"/>
          </a:xfrm>
          <a:prstGeom prst="rect">
            <a:avLst/>
          </a:prstGeom>
          <a:noFill/>
        </p:spPr>
        <p:txBody>
          <a:bodyPr wrap="square" rtlCol="0">
            <a:spAutoFit/>
          </a:bodyPr>
          <a:lstStyle/>
          <a:p>
            <a:r>
              <a:rPr lang="en-US" dirty="0" smtClean="0"/>
              <a:t>If you look in two directions, the difference in directions defines an angle.</a:t>
            </a:r>
            <a:endParaRPr lang="en-US" dirty="0"/>
          </a:p>
        </p:txBody>
      </p:sp>
      <p:pic>
        <p:nvPicPr>
          <p:cNvPr id="6" name="Picture 5" descr="youmove.gif"/>
          <p:cNvPicPr>
            <a:picLocks noChangeAspect="1"/>
          </p:cNvPicPr>
          <p:nvPr/>
        </p:nvPicPr>
        <p:blipFill>
          <a:blip r:embed="rId2" cstate="print"/>
          <a:stretch>
            <a:fillRect/>
          </a:stretch>
        </p:blipFill>
        <p:spPr>
          <a:xfrm>
            <a:off x="2438400" y="4476750"/>
            <a:ext cx="3810000" cy="2381250"/>
          </a:xfrm>
          <a:prstGeom prst="rect">
            <a:avLst/>
          </a:prstGeom>
        </p:spPr>
      </p:pic>
      <p:sp>
        <p:nvSpPr>
          <p:cNvPr id="7" name="TextBox 6"/>
          <p:cNvSpPr txBox="1"/>
          <p:nvPr/>
        </p:nvSpPr>
        <p:spPr>
          <a:xfrm>
            <a:off x="457200" y="4549676"/>
            <a:ext cx="1828800" cy="2308324"/>
          </a:xfrm>
          <a:prstGeom prst="rect">
            <a:avLst/>
          </a:prstGeom>
          <a:noFill/>
        </p:spPr>
        <p:txBody>
          <a:bodyPr wrap="square" rtlCol="0">
            <a:spAutoFit/>
          </a:bodyPr>
          <a:lstStyle/>
          <a:p>
            <a:r>
              <a:rPr lang="en-US" dirty="0" smtClean="0"/>
              <a:t>If you move but look at the same object, the two directions you look in also define an angle.</a:t>
            </a:r>
            <a:endParaRPr lang="en-US" dirty="0"/>
          </a:p>
        </p:txBody>
      </p:sp>
      <p:sp>
        <p:nvSpPr>
          <p:cNvPr id="8" name="TextBox 7"/>
          <p:cNvSpPr txBox="1"/>
          <p:nvPr/>
        </p:nvSpPr>
        <p:spPr>
          <a:xfrm>
            <a:off x="6705600" y="3886200"/>
            <a:ext cx="2438400" cy="1477328"/>
          </a:xfrm>
          <a:prstGeom prst="rect">
            <a:avLst/>
          </a:prstGeom>
          <a:noFill/>
        </p:spPr>
        <p:txBody>
          <a:bodyPr wrap="square" rtlCol="0">
            <a:spAutoFit/>
          </a:bodyPr>
          <a:lstStyle/>
          <a:p>
            <a:r>
              <a:rPr lang="en-US" b="1" dirty="0" smtClean="0"/>
              <a:t>We will use both these ways of defining angles to measure distances and sizes in this investigation.</a:t>
            </a:r>
            <a:endParaRPr lang="en-US" b="1" dirty="0"/>
          </a:p>
        </p:txBody>
      </p:sp>
      <p:pic>
        <p:nvPicPr>
          <p:cNvPr id="4" name="Picture 3" descr="angles.gif"/>
          <p:cNvPicPr>
            <a:picLocks noChangeAspect="1"/>
          </p:cNvPicPr>
          <p:nvPr/>
        </p:nvPicPr>
        <p:blipFill>
          <a:blip r:embed="rId3" cstate="print"/>
          <a:stretch>
            <a:fillRect/>
          </a:stretch>
        </p:blipFill>
        <p:spPr>
          <a:xfrm>
            <a:off x="2514600" y="2362200"/>
            <a:ext cx="3352800" cy="20955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99032"/>
          </a:xfrm>
        </p:spPr>
        <p:txBody>
          <a:bodyPr/>
          <a:lstStyle/>
          <a:p>
            <a:r>
              <a:rPr lang="en-US" dirty="0" smtClean="0"/>
              <a:t>A common experience:</a:t>
            </a:r>
            <a:endParaRPr lang="en-US" dirty="0"/>
          </a:p>
        </p:txBody>
      </p:sp>
      <p:pic>
        <p:nvPicPr>
          <p:cNvPr id="4" name="Picture 4" descr="para-mountain2"/>
          <p:cNvPicPr>
            <a:picLocks noGrp="1" noChangeAspect="1" noChangeArrowheads="1"/>
          </p:cNvPicPr>
          <p:nvPr>
            <p:ph idx="1"/>
          </p:nvPr>
        </p:nvPicPr>
        <p:blipFill>
          <a:blip r:embed="rId2" cstate="print"/>
          <a:srcRect/>
          <a:stretch>
            <a:fillRect/>
          </a:stretch>
        </p:blipFill>
        <p:spPr bwMode="auto">
          <a:xfrm>
            <a:off x="609600" y="2362200"/>
            <a:ext cx="4893733" cy="3886200"/>
          </a:xfrm>
          <a:prstGeom prst="rect">
            <a:avLst/>
          </a:prstGeom>
          <a:noFill/>
        </p:spPr>
      </p:pic>
      <p:sp>
        <p:nvSpPr>
          <p:cNvPr id="5" name="TextBox 4"/>
          <p:cNvSpPr txBox="1"/>
          <p:nvPr/>
        </p:nvSpPr>
        <p:spPr>
          <a:xfrm>
            <a:off x="533400" y="1143000"/>
            <a:ext cx="8229600" cy="923330"/>
          </a:xfrm>
          <a:prstGeom prst="rect">
            <a:avLst/>
          </a:prstGeom>
          <a:noFill/>
        </p:spPr>
        <p:txBody>
          <a:bodyPr wrap="square" rtlCol="0">
            <a:spAutoFit/>
          </a:bodyPr>
          <a:lstStyle/>
          <a:p>
            <a:r>
              <a:rPr lang="en-US" dirty="0" smtClean="0"/>
              <a:t>Imagine you’re driving on a road, and you see a tree with a mountain behind it in the distance.  As you drive, the direction to the tree changes quickly—the direction to the mountain does not!</a:t>
            </a:r>
            <a:endParaRPr lang="en-US" dirty="0"/>
          </a:p>
        </p:txBody>
      </p:sp>
      <p:sp>
        <p:nvSpPr>
          <p:cNvPr id="6" name="TextBox 5"/>
          <p:cNvSpPr txBox="1"/>
          <p:nvPr/>
        </p:nvSpPr>
        <p:spPr>
          <a:xfrm>
            <a:off x="5867400" y="2438400"/>
            <a:ext cx="2743200" cy="2031325"/>
          </a:xfrm>
          <a:prstGeom prst="rect">
            <a:avLst/>
          </a:prstGeom>
          <a:noFill/>
        </p:spPr>
        <p:txBody>
          <a:bodyPr wrap="square" rtlCol="0">
            <a:spAutoFit/>
          </a:bodyPr>
          <a:lstStyle/>
          <a:p>
            <a:r>
              <a:rPr lang="en-US" dirty="0" smtClean="0"/>
              <a:t>This is the secret to measuring distances with angles—for a fixed distance between the two viewpoints, the angle changes more if the object you are viewing is closer. </a:t>
            </a:r>
            <a:endParaRPr lang="en-US" dirty="0"/>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er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2086</Words>
  <Application>Microsoft Office PowerPoint</Application>
  <PresentationFormat>On-screen Show (4:3)</PresentationFormat>
  <Paragraphs>208</Paragraphs>
  <Slides>26</Slides>
  <Notes>1</Notes>
  <HiddenSlides>0</HiddenSlides>
  <MMClips>1</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Verve</vt:lpstr>
      <vt:lpstr>Measuring what you can't touch - from the size of the Earth to the structure of the solar system, black holes and the expansion of the Universe</vt:lpstr>
      <vt:lpstr>A little bit about us, and you!</vt:lpstr>
      <vt:lpstr>Course logistics—first things first.</vt:lpstr>
      <vt:lpstr>The big picture: ESS GSEs</vt:lpstr>
      <vt:lpstr>The Goals of this Investigation: addressing the GSEs</vt:lpstr>
      <vt:lpstr>Two central themes—distances and gravity</vt:lpstr>
      <vt:lpstr>Background: 1</vt:lpstr>
      <vt:lpstr>Distances from angles—triangulation </vt:lpstr>
      <vt:lpstr>A common experience:</vt:lpstr>
      <vt:lpstr>A bit of Math</vt:lpstr>
      <vt:lpstr>This also can be used for heights and sizes of single objects:</vt:lpstr>
      <vt:lpstr>Exploring the Investigation--1</vt:lpstr>
      <vt:lpstr>Some FYI sources of information/tools to use:</vt:lpstr>
      <vt:lpstr>Up next: Subactivity 2</vt:lpstr>
      <vt:lpstr>Triangulation and the distance to the Moon.</vt:lpstr>
      <vt:lpstr>A little more math.</vt:lpstr>
      <vt:lpstr>Measuring the distance to the Moon</vt:lpstr>
      <vt:lpstr>Double vision…</vt:lpstr>
      <vt:lpstr>The two images</vt:lpstr>
      <vt:lpstr>How to find the coordinates on each image?</vt:lpstr>
      <vt:lpstr>The size of the Moon?</vt:lpstr>
      <vt:lpstr>Beyond the Moon--Parallax</vt:lpstr>
      <vt:lpstr>Eppur si muove…</vt:lpstr>
      <vt:lpstr>History of parallax measurements</vt:lpstr>
      <vt:lpstr>The Hipparcos satellite and data</vt:lpstr>
      <vt:lpstr>Stellar parallax and the properties of stars.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what you can't touch - from the size of the Earth to the structure of the solar system</dc:title>
  <dc:creator>Laura</dc:creator>
  <cp:lastModifiedBy>Laura</cp:lastModifiedBy>
  <cp:revision>48</cp:revision>
  <dcterms:created xsi:type="dcterms:W3CDTF">2010-07-26T09:43:28Z</dcterms:created>
  <dcterms:modified xsi:type="dcterms:W3CDTF">2010-08-03T15:41:04Z</dcterms:modified>
</cp:coreProperties>
</file>